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96" r:id="rId1"/>
  </p:sldMasterIdLst>
  <p:notesMasterIdLst>
    <p:notesMasterId r:id="rId64"/>
  </p:notesMasterIdLst>
  <p:handoutMasterIdLst>
    <p:handoutMasterId r:id="rId65"/>
  </p:handoutMasterIdLst>
  <p:sldIdLst>
    <p:sldId id="270" r:id="rId2"/>
    <p:sldId id="286" r:id="rId3"/>
    <p:sldId id="317" r:id="rId4"/>
    <p:sldId id="272" r:id="rId5"/>
    <p:sldId id="273" r:id="rId6"/>
    <p:sldId id="318" r:id="rId7"/>
    <p:sldId id="316" r:id="rId8"/>
    <p:sldId id="366" r:id="rId9"/>
    <p:sldId id="337" r:id="rId10"/>
    <p:sldId id="368" r:id="rId11"/>
    <p:sldId id="347" r:id="rId12"/>
    <p:sldId id="342" r:id="rId13"/>
    <p:sldId id="365" r:id="rId14"/>
    <p:sldId id="339" r:id="rId15"/>
    <p:sldId id="370" r:id="rId16"/>
    <p:sldId id="371" r:id="rId17"/>
    <p:sldId id="348" r:id="rId18"/>
    <p:sldId id="372" r:id="rId19"/>
    <p:sldId id="353" r:id="rId20"/>
    <p:sldId id="350" r:id="rId21"/>
    <p:sldId id="287" r:id="rId22"/>
    <p:sldId id="367" r:id="rId23"/>
    <p:sldId id="288" r:id="rId24"/>
    <p:sldId id="293" r:id="rId25"/>
    <p:sldId id="319" r:id="rId26"/>
    <p:sldId id="290" r:id="rId27"/>
    <p:sldId id="296" r:id="rId28"/>
    <p:sldId id="295" r:id="rId29"/>
    <p:sldId id="297" r:id="rId30"/>
    <p:sldId id="354" r:id="rId31"/>
    <p:sldId id="298" r:id="rId32"/>
    <p:sldId id="299" r:id="rId33"/>
    <p:sldId id="320" r:id="rId34"/>
    <p:sldId id="300" r:id="rId35"/>
    <p:sldId id="355" r:id="rId36"/>
    <p:sldId id="357" r:id="rId37"/>
    <p:sldId id="302" r:id="rId38"/>
    <p:sldId id="356" r:id="rId39"/>
    <p:sldId id="303" r:id="rId40"/>
    <p:sldId id="351" r:id="rId41"/>
    <p:sldId id="358" r:id="rId42"/>
    <p:sldId id="307" r:id="rId43"/>
    <p:sldId id="359" r:id="rId44"/>
    <p:sldId id="373" r:id="rId45"/>
    <p:sldId id="360" r:id="rId46"/>
    <p:sldId id="308" r:id="rId47"/>
    <p:sldId id="309" r:id="rId48"/>
    <p:sldId id="310" r:id="rId49"/>
    <p:sldId id="311" r:id="rId50"/>
    <p:sldId id="315" r:id="rId51"/>
    <p:sldId id="314" r:id="rId52"/>
    <p:sldId id="331" r:id="rId53"/>
    <p:sldId id="291" r:id="rId54"/>
    <p:sldId id="346" r:id="rId55"/>
    <p:sldId id="352" r:id="rId56"/>
    <p:sldId id="338" r:id="rId57"/>
    <p:sldId id="364" r:id="rId58"/>
    <p:sldId id="374" r:id="rId59"/>
    <p:sldId id="363" r:id="rId60"/>
    <p:sldId id="283" r:id="rId61"/>
    <p:sldId id="361" r:id="rId62"/>
    <p:sldId id="362" r:id="rId63"/>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8368D6-5A79-4CA1-A216-1A550790D475}">
          <p14:sldIdLst>
            <p14:sldId id="270"/>
            <p14:sldId id="286"/>
            <p14:sldId id="317"/>
            <p14:sldId id="272"/>
            <p14:sldId id="273"/>
            <p14:sldId id="318"/>
            <p14:sldId id="316"/>
            <p14:sldId id="366"/>
            <p14:sldId id="337"/>
            <p14:sldId id="368"/>
            <p14:sldId id="347"/>
            <p14:sldId id="342"/>
            <p14:sldId id="365"/>
            <p14:sldId id="339"/>
            <p14:sldId id="370"/>
            <p14:sldId id="371"/>
            <p14:sldId id="348"/>
            <p14:sldId id="372"/>
            <p14:sldId id="353"/>
            <p14:sldId id="350"/>
            <p14:sldId id="287"/>
            <p14:sldId id="367"/>
            <p14:sldId id="288"/>
            <p14:sldId id="293"/>
            <p14:sldId id="319"/>
            <p14:sldId id="290"/>
            <p14:sldId id="296"/>
            <p14:sldId id="295"/>
            <p14:sldId id="297"/>
            <p14:sldId id="354"/>
            <p14:sldId id="298"/>
            <p14:sldId id="299"/>
            <p14:sldId id="320"/>
            <p14:sldId id="300"/>
            <p14:sldId id="355"/>
            <p14:sldId id="357"/>
            <p14:sldId id="302"/>
            <p14:sldId id="356"/>
            <p14:sldId id="303"/>
            <p14:sldId id="351"/>
            <p14:sldId id="358"/>
            <p14:sldId id="307"/>
            <p14:sldId id="359"/>
            <p14:sldId id="373"/>
            <p14:sldId id="360"/>
            <p14:sldId id="308"/>
            <p14:sldId id="309"/>
            <p14:sldId id="310"/>
            <p14:sldId id="311"/>
            <p14:sldId id="315"/>
            <p14:sldId id="314"/>
            <p14:sldId id="331"/>
            <p14:sldId id="291"/>
            <p14:sldId id="346"/>
            <p14:sldId id="352"/>
            <p14:sldId id="338"/>
            <p14:sldId id="364"/>
            <p14:sldId id="374"/>
            <p14:sldId id="363"/>
            <p14:sldId id="283"/>
            <p14:sldId id="361"/>
            <p14:sldId id="3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A625"/>
    <a:srgbClr val="FF6161"/>
    <a:srgbClr val="485056"/>
    <a:srgbClr val="FEBF62"/>
    <a:srgbClr val="465359"/>
    <a:srgbClr val="969FA7"/>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87544" autoAdjust="0"/>
  </p:normalViewPr>
  <p:slideViewPr>
    <p:cSldViewPr>
      <p:cViewPr varScale="1">
        <p:scale>
          <a:sx n="96" d="100"/>
          <a:sy n="96" d="100"/>
        </p:scale>
        <p:origin x="2118"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0"/>
    </p:cViewPr>
  </p:sorterViewPr>
  <p:notesViewPr>
    <p:cSldViewPr>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luck\OneDrive\Desktop\Bar%20Trends%20Ver%201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gluck\OneDrive\Desktop\Results%20Ver%205_Without%20Self-Weight%20nor%20Compression%20Stee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0"/>
          <c:order val="0"/>
          <c:tx>
            <c:v>Below Elastic Limit</c:v>
          </c:tx>
          <c:spPr>
            <a:ln w="25400" cap="rnd">
              <a:noFill/>
              <a:round/>
            </a:ln>
            <a:effectLst/>
          </c:spPr>
          <c:marker>
            <c:symbol val="circle"/>
            <c:size val="10"/>
            <c:spPr>
              <a:solidFill>
                <a:srgbClr val="00B050"/>
              </a:solidFill>
              <a:ln w="9525">
                <a:solidFill>
                  <a:srgbClr val="00B050"/>
                </a:solidFill>
              </a:ln>
              <a:effectLst/>
            </c:spPr>
          </c:marker>
          <c:xVal>
            <c:numRef>
              <c:f>fs!$F$362:$F$364</c:f>
              <c:numCache>
                <c:formatCode>General</c:formatCode>
                <c:ptCount val="3"/>
                <c:pt idx="0">
                  <c:v>40</c:v>
                </c:pt>
                <c:pt idx="1">
                  <c:v>60</c:v>
                </c:pt>
                <c:pt idx="2">
                  <c:v>40</c:v>
                </c:pt>
              </c:numCache>
            </c:numRef>
          </c:xVal>
          <c:yVal>
            <c:numRef>
              <c:f>fs!$Z$362:$Z$364</c:f>
              <c:numCache>
                <c:formatCode>0.0</c:formatCode>
                <c:ptCount val="3"/>
                <c:pt idx="0">
                  <c:v>58.880846913578935</c:v>
                </c:pt>
                <c:pt idx="1">
                  <c:v>69.319275884488803</c:v>
                </c:pt>
                <c:pt idx="2">
                  <c:v>65.986385576159037</c:v>
                </c:pt>
              </c:numCache>
            </c:numRef>
          </c:yVal>
          <c:smooth val="0"/>
          <c:extLst>
            <c:ext xmlns:c16="http://schemas.microsoft.com/office/drawing/2014/chart" uri="{C3380CC4-5D6E-409C-BE32-E72D297353CC}">
              <c16:uniqueId val="{00000000-E523-4664-B35F-0B91A5B31957}"/>
            </c:ext>
          </c:extLst>
        </c:ser>
        <c:ser>
          <c:idx val="1"/>
          <c:order val="1"/>
          <c:tx>
            <c:v>Beyond Elastic Limit</c:v>
          </c:tx>
          <c:spPr>
            <a:ln>
              <a:noFill/>
            </a:ln>
          </c:spPr>
          <c:marker>
            <c:symbol val="circle"/>
            <c:size val="10"/>
            <c:spPr>
              <a:solidFill>
                <a:srgbClr val="FFE181"/>
              </a:solidFill>
              <a:ln w="12700">
                <a:solidFill>
                  <a:srgbClr val="FFC000"/>
                </a:solidFill>
              </a:ln>
            </c:spPr>
          </c:marker>
          <c:xVal>
            <c:numRef>
              <c:f>fs!$F$466:$F$470</c:f>
              <c:numCache>
                <c:formatCode>General</c:formatCode>
                <c:ptCount val="5"/>
                <c:pt idx="0">
                  <c:v>60</c:v>
                </c:pt>
                <c:pt idx="1">
                  <c:v>70</c:v>
                </c:pt>
                <c:pt idx="2">
                  <c:v>80</c:v>
                </c:pt>
                <c:pt idx="3">
                  <c:v>100</c:v>
                </c:pt>
                <c:pt idx="4">
                  <c:v>120</c:v>
                </c:pt>
              </c:numCache>
            </c:numRef>
          </c:xVal>
          <c:yVal>
            <c:numRef>
              <c:f>fs!$Z$466:$Z$470</c:f>
              <c:numCache>
                <c:formatCode>0.0</c:formatCode>
                <c:ptCount val="5"/>
                <c:pt idx="0">
                  <c:v>84.042832059033501</c:v>
                </c:pt>
                <c:pt idx="1">
                  <c:v>89.715014200250607</c:v>
                </c:pt>
                <c:pt idx="2">
                  <c:v>103.57353794436777</c:v>
                </c:pt>
                <c:pt idx="3">
                  <c:v>105.09369750323813</c:v>
                </c:pt>
                <c:pt idx="4">
                  <c:v>104.89100956205542</c:v>
                </c:pt>
              </c:numCache>
            </c:numRef>
          </c:yVal>
          <c:smooth val="0"/>
          <c:extLst>
            <c:ext xmlns:c16="http://schemas.microsoft.com/office/drawing/2014/chart" uri="{C3380CC4-5D6E-409C-BE32-E72D297353CC}">
              <c16:uniqueId val="{00000001-E523-4664-B35F-0B91A5B31957}"/>
            </c:ext>
          </c:extLst>
        </c:ser>
        <c:ser>
          <c:idx val="0"/>
          <c:order val="2"/>
          <c:tx>
            <c:v>Trendline</c:v>
          </c:tx>
          <c:spPr>
            <a:ln w="19050">
              <a:solidFill>
                <a:schemeClr val="tx1"/>
              </a:solidFill>
            </a:ln>
          </c:spPr>
          <c:marker>
            <c:symbol val="none"/>
          </c:marker>
          <c:xVal>
            <c:numRef>
              <c:f>'Data Trendlines'!$B$2:$B$161</c:f>
              <c:numCache>
                <c:formatCode>General</c:formatCode>
                <c:ptCount val="1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numCache>
            </c:numRef>
          </c:xVal>
          <c:yVal>
            <c:numRef>
              <c:f>'Data Trendlines'!$G$2:$G$161</c:f>
              <c:numCache>
                <c:formatCode>0.0</c:formatCode>
                <c:ptCount val="160"/>
                <c:pt idx="0">
                  <c:v>10.126582278481012</c:v>
                </c:pt>
                <c:pt idx="1">
                  <c:v>14.321149998714885</c:v>
                </c:pt>
                <c:pt idx="2">
                  <c:v>17.539755013355716</c:v>
                </c:pt>
                <c:pt idx="3">
                  <c:v>20.253164556962023</c:v>
                </c:pt>
                <c:pt idx="4">
                  <c:v>22.643726354428249</c:v>
                </c:pt>
                <c:pt idx="5">
                  <c:v>24.804959420589139</c:v>
                </c:pt>
                <c:pt idx="6">
                  <c:v>26.792418339894585</c:v>
                </c:pt>
                <c:pt idx="7">
                  <c:v>28.64229999742977</c:v>
                </c:pt>
                <c:pt idx="8">
                  <c:v>30.379746835443036</c:v>
                </c:pt>
                <c:pt idx="9">
                  <c:v>32.023064913097514</c:v>
                </c:pt>
                <c:pt idx="10">
                  <c:v>33.586073826383789</c:v>
                </c:pt>
                <c:pt idx="11">
                  <c:v>35.079510026711432</c:v>
                </c:pt>
                <c:pt idx="12">
                  <c:v>36.511911650268239</c:v>
                </c:pt>
                <c:pt idx="13">
                  <c:v>37.890201385052563</c:v>
                </c:pt>
                <c:pt idx="14">
                  <c:v>39.220084518556121</c:v>
                </c:pt>
                <c:pt idx="15">
                  <c:v>40.506329113924046</c:v>
                </c:pt>
                <c:pt idx="16">
                  <c:v>41.752968360685166</c:v>
                </c:pt>
                <c:pt idx="17">
                  <c:v>42.963449996144654</c:v>
                </c:pt>
                <c:pt idx="18">
                  <c:v>44.140748795348593</c:v>
                </c:pt>
                <c:pt idx="19">
                  <c:v>45.287452708856499</c:v>
                </c:pt>
                <c:pt idx="20">
                  <c:v>46.405829822337616</c:v>
                </c:pt>
                <c:pt idx="21">
                  <c:v>47.497881112135993</c:v>
                </c:pt>
                <c:pt idx="22">
                  <c:v>48.565382514559175</c:v>
                </c:pt>
                <c:pt idx="23">
                  <c:v>49.609918841178278</c:v>
                </c:pt>
                <c:pt idx="24">
                  <c:v>50.632911392405056</c:v>
                </c:pt>
                <c:pt idx="25">
                  <c:v>51.63564064397756</c:v>
                </c:pt>
                <c:pt idx="26">
                  <c:v>52.619265040067155</c:v>
                </c:pt>
                <c:pt idx="27">
                  <c:v>53.58483667978917</c:v>
                </c:pt>
                <c:pt idx="28">
                  <c:v>54.533314502627881</c:v>
                </c:pt>
                <c:pt idx="29">
                  <c:v>55.465575443561121</c:v>
                </c:pt>
                <c:pt idx="30">
                  <c:v>56.382423927392615</c:v>
                </c:pt>
                <c:pt idx="31">
                  <c:v>57.284599994859541</c:v>
                </c:pt>
                <c:pt idx="32">
                  <c:v>58.172786294055982</c:v>
                </c:pt>
                <c:pt idx="33">
                  <c:v>59.047614125015699</c:v>
                </c:pt>
                <c:pt idx="34">
                  <c:v>59.90966868961636</c:v>
                </c:pt>
                <c:pt idx="35">
                  <c:v>60.759493670886073</c:v>
                </c:pt>
                <c:pt idx="36">
                  <c:v>61.597595243526264</c:v>
                </c:pt>
                <c:pt idx="37">
                  <c:v>62.424445599685825</c:v>
                </c:pt>
                <c:pt idx="38">
                  <c:v>63.240486059730607</c:v>
                </c:pt>
                <c:pt idx="39">
                  <c:v>64.046129826195028</c:v>
                </c:pt>
                <c:pt idx="40">
                  <c:v>64.841764429699722</c:v>
                </c:pt>
                <c:pt idx="41">
                  <c:v>65.627753907927698</c:v>
                </c:pt>
                <c:pt idx="42">
                  <c:v>66.404440752425316</c:v>
                </c:pt>
                <c:pt idx="43">
                  <c:v>67.172147652767578</c:v>
                </c:pt>
                <c:pt idx="44">
                  <c:v>67.931179063284745</c:v>
                </c:pt>
                <c:pt idx="45">
                  <c:v>68.681822613926755</c:v>
                </c:pt>
                <c:pt idx="46">
                  <c:v>69.424350383808033</c:v>
                </c:pt>
                <c:pt idx="47">
                  <c:v>70.159020053422864</c:v>
                </c:pt>
                <c:pt idx="48">
                  <c:v>70.886075949367083</c:v>
                </c:pt>
                <c:pt idx="49">
                  <c:v>71.605749993574435</c:v>
                </c:pt>
                <c:pt idx="50">
                  <c:v>72.318262567522524</c:v>
                </c:pt>
                <c:pt idx="51">
                  <c:v>73.023823300536478</c:v>
                </c:pt>
                <c:pt idx="52">
                  <c:v>73.722631790182447</c:v>
                </c:pt>
                <c:pt idx="53">
                  <c:v>74.414878261767427</c:v>
                </c:pt>
                <c:pt idx="54">
                  <c:v>75.100744173120631</c:v>
                </c:pt>
                <c:pt idx="55">
                  <c:v>75.780402770105127</c:v>
                </c:pt>
                <c:pt idx="56">
                  <c:v>76.454019597678467</c:v>
                </c:pt>
                <c:pt idx="57">
                  <c:v>77.121752970773755</c:v>
                </c:pt>
                <c:pt idx="58">
                  <c:v>77.783754408796014</c:v>
                </c:pt>
                <c:pt idx="59">
                  <c:v>78.440169037112241</c:v>
                </c:pt>
                <c:pt idx="60">
                  <c:v>79.091135958548392</c:v>
                </c:pt>
                <c:pt idx="61">
                  <c:v>79.736788597587946</c:v>
                </c:pt>
                <c:pt idx="62">
                  <c:v>80.377255019683759</c:v>
                </c:pt>
                <c:pt idx="63">
                  <c:v>81.012658227848092</c:v>
                </c:pt>
                <c:pt idx="64">
                  <c:v>81.643116438466308</c:v>
                </c:pt>
                <c:pt idx="65">
                  <c:v>82.26874333808567</c:v>
                </c:pt>
                <c:pt idx="66">
                  <c:v>82.889648322758987</c:v>
                </c:pt>
                <c:pt idx="67">
                  <c:v>83.505936721370333</c:v>
                </c:pt>
                <c:pt idx="68">
                  <c:v>84.117710004233658</c:v>
                </c:pt>
                <c:pt idx="69">
                  <c:v>84.725065978134225</c:v>
                </c:pt>
                <c:pt idx="70">
                  <c:v>85.328098968874514</c:v>
                </c:pt>
                <c:pt idx="71">
                  <c:v>85.926899992289307</c:v>
                </c:pt>
                <c:pt idx="72">
                  <c:v>86.521556914607899</c:v>
                </c:pt>
                <c:pt idx="73">
                  <c:v>87.112154602963301</c:v>
                </c:pt>
                <c:pt idx="74">
                  <c:v>87.698775066778595</c:v>
                </c:pt>
                <c:pt idx="75">
                  <c:v>88.281497590697185</c:v>
                </c:pt>
                <c:pt idx="76">
                  <c:v>88.860398859667058</c:v>
                </c:pt>
                <c:pt idx="77">
                  <c:v>89.435553076737691</c:v>
                </c:pt>
                <c:pt idx="78">
                  <c:v>90.007032074081906</c:v>
                </c:pt>
                <c:pt idx="79">
                  <c:v>90.574905417712998</c:v>
                </c:pt>
                <c:pt idx="80">
                  <c:v>91.139240506329102</c:v>
                </c:pt>
                <c:pt idx="81">
                  <c:v>91.700102664682703</c:v>
                </c:pt>
                <c:pt idx="82">
                  <c:v>92.257555231840996</c:v>
                </c:pt>
                <c:pt idx="83">
                  <c:v>92.811659644675231</c:v>
                </c:pt>
                <c:pt idx="84">
                  <c:v>93.362475516889987</c:v>
                </c:pt>
                <c:pt idx="85">
                  <c:v>93.91006071388054</c:v>
                </c:pt>
                <c:pt idx="86">
                  <c:v>94.454471423684197</c:v>
                </c:pt>
                <c:pt idx="87">
                  <c:v>94.995762224271985</c:v>
                </c:pt>
                <c:pt idx="88">
                  <c:v>95.533986147408626</c:v>
                </c:pt>
                <c:pt idx="89">
                  <c:v>96.069194739292527</c:v>
                </c:pt>
                <c:pt idx="90">
                  <c:v>96.6014381181717</c:v>
                </c:pt>
                <c:pt idx="91">
                  <c:v>97.130765029118351</c:v>
                </c:pt>
                <c:pt idx="92">
                  <c:v>97.657222896131174</c:v>
                </c:pt>
                <c:pt idx="93">
                  <c:v>98.18085787172312</c:v>
                </c:pt>
                <c:pt idx="94">
                  <c:v>98.701714884141381</c:v>
                </c:pt>
                <c:pt idx="95">
                  <c:v>99.219837682356555</c:v>
                </c:pt>
                <c:pt idx="96">
                  <c:v>99.735268878947878</c:v>
                </c:pt>
                <c:pt idx="97">
                  <c:v>100.24804999100419</c:v>
                </c:pt>
                <c:pt idx="98">
                  <c:v>100.75822147915137</c:v>
                </c:pt>
                <c:pt idx="99">
                  <c:v>101.26582278481011</c:v>
                </c:pt>
                <c:pt idx="100">
                  <c:v>101.77089236578115</c:v>
                </c:pt>
                <c:pt idx="101">
                  <c:v>102.27346773024887</c:v>
                </c:pt>
                <c:pt idx="102">
                  <c:v>102.77358546928828</c:v>
                </c:pt>
                <c:pt idx="103">
                  <c:v>103.27128128795512</c:v>
                </c:pt>
                <c:pt idx="104">
                  <c:v>103.76659003503389</c:v>
                </c:pt>
                <c:pt idx="105">
                  <c:v>104.25954573151392</c:v>
                </c:pt>
                <c:pt idx="106">
                  <c:v>104.75018159785924</c:v>
                </c:pt>
                <c:pt idx="107">
                  <c:v>105.23853008013431</c:v>
                </c:pt>
                <c:pt idx="108">
                  <c:v>105.72462287504354</c:v>
                </c:pt>
                <c:pt idx="109">
                  <c:v>106.20849095393939</c:v>
                </c:pt>
                <c:pt idx="110">
                  <c:v>106.6901645858505</c:v>
                </c:pt>
                <c:pt idx="111">
                  <c:v>107.16967335957834</c:v>
                </c:pt>
                <c:pt idx="112">
                  <c:v>107.64704620490784</c:v>
                </c:pt>
                <c:pt idx="113">
                  <c:v>108.12231141297529</c:v>
                </c:pt>
                <c:pt idx="114">
                  <c:v>108.595496655834</c:v>
                </c:pt>
                <c:pt idx="115">
                  <c:v>109.06662900525576</c:v>
                </c:pt>
                <c:pt idx="116">
                  <c:v>109.53573495080474</c:v>
                </c:pt>
                <c:pt idx="117">
                  <c:v>110.00284041721736</c:v>
                </c:pt>
                <c:pt idx="118">
                  <c:v>110.46797078112114</c:v>
                </c:pt>
                <c:pt idx="119">
                  <c:v>110.93115088712224</c:v>
                </c:pt>
                <c:pt idx="120">
                  <c:v>111.39240506329112</c:v>
                </c:pt>
                <c:pt idx="121">
                  <c:v>111.85175713607352</c:v>
                </c:pt>
                <c:pt idx="122">
                  <c:v>112.30923044465231</c:v>
                </c:pt>
                <c:pt idx="123">
                  <c:v>112.76484785478523</c:v>
                </c:pt>
                <c:pt idx="124">
                  <c:v>113.21863177214125</c:v>
                </c:pt>
                <c:pt idx="125">
                  <c:v>113.6706041551577</c:v>
                </c:pt>
                <c:pt idx="126">
                  <c:v>114.12078652743942</c:v>
                </c:pt>
                <c:pt idx="127">
                  <c:v>114.56919998971908</c:v>
                </c:pt>
                <c:pt idx="128">
                  <c:v>115.01586523139794</c:v>
                </c:pt>
                <c:pt idx="129">
                  <c:v>115.46080254168484</c:v>
                </c:pt>
                <c:pt idx="130">
                  <c:v>115.90403182035034</c:v>
                </c:pt>
                <c:pt idx="131">
                  <c:v>116.34557258811196</c:v>
                </c:pt>
                <c:pt idx="132">
                  <c:v>116.78544399666629</c:v>
                </c:pt>
                <c:pt idx="133">
                  <c:v>117.22366483838202</c:v>
                </c:pt>
                <c:pt idx="134">
                  <c:v>117.66025355566835</c:v>
                </c:pt>
                <c:pt idx="135">
                  <c:v>118.0952282500314</c:v>
                </c:pt>
                <c:pt idx="136">
                  <c:v>118.52860669083164</c:v>
                </c:pt>
                <c:pt idx="137">
                  <c:v>118.96040632375421</c:v>
                </c:pt>
                <c:pt idx="138">
                  <c:v>119.39064427900348</c:v>
                </c:pt>
                <c:pt idx="139">
                  <c:v>119.81933737923272</c:v>
                </c:pt>
                <c:pt idx="140">
                  <c:v>120.2465021472194</c:v>
                </c:pt>
                <c:pt idx="141">
                  <c:v>120.67215481329603</c:v>
                </c:pt>
                <c:pt idx="142">
                  <c:v>121.09631132254579</c:v>
                </c:pt>
                <c:pt idx="143">
                  <c:v>121.51898734177215</c:v>
                </c:pt>
                <c:pt idx="144">
                  <c:v>121.94019826625109</c:v>
                </c:pt>
                <c:pt idx="145">
                  <c:v>122.35995922627414</c:v>
                </c:pt>
                <c:pt idx="146">
                  <c:v>122.77828509349003</c:v>
                </c:pt>
                <c:pt idx="147">
                  <c:v>123.19519048705253</c:v>
                </c:pt>
                <c:pt idx="148">
                  <c:v>123.61068977958178</c:v>
                </c:pt>
                <c:pt idx="149">
                  <c:v>124.02479710294571</c:v>
                </c:pt>
                <c:pt idx="150">
                  <c:v>124.43752635386842</c:v>
                </c:pt>
                <c:pt idx="151">
                  <c:v>124.84889119937165</c:v>
                </c:pt>
                <c:pt idx="152">
                  <c:v>125.25890508205549</c:v>
                </c:pt>
                <c:pt idx="153">
                  <c:v>125.66758122522386</c:v>
                </c:pt>
                <c:pt idx="154">
                  <c:v>126.07493263786057</c:v>
                </c:pt>
                <c:pt idx="155">
                  <c:v>126.48097211946121</c:v>
                </c:pt>
                <c:pt idx="156">
                  <c:v>126.88571226472574</c:v>
                </c:pt>
                <c:pt idx="157">
                  <c:v>127.28916546811679</c:v>
                </c:pt>
                <c:pt idx="158">
                  <c:v>127.6913439282885</c:v>
                </c:pt>
                <c:pt idx="159">
                  <c:v>128.09225965239006</c:v>
                </c:pt>
              </c:numCache>
            </c:numRef>
          </c:yVal>
          <c:smooth val="0"/>
          <c:extLst>
            <c:ext xmlns:c16="http://schemas.microsoft.com/office/drawing/2014/chart" uri="{C3380CC4-5D6E-409C-BE32-E72D297353CC}">
              <c16:uniqueId val="{00000002-E523-4664-B35F-0B91A5B31957}"/>
            </c:ext>
          </c:extLst>
        </c:ser>
        <c:dLbls>
          <c:showLegendKey val="0"/>
          <c:showVal val="0"/>
          <c:showCatName val="0"/>
          <c:showSerName val="0"/>
          <c:showPercent val="0"/>
          <c:showBubbleSize val="0"/>
        </c:dLbls>
        <c:axId val="705803160"/>
        <c:axId val="705811688"/>
      </c:scatterChart>
      <c:valAx>
        <c:axId val="705803160"/>
        <c:scaling>
          <c:orientation val="minMax"/>
          <c:max val="160"/>
        </c:scaling>
        <c:delete val="0"/>
        <c:axPos val="b"/>
        <c:majorGridlines>
          <c:spPr>
            <a:ln w="9525" cap="flat" cmpd="sng" algn="ctr">
              <a:solidFill>
                <a:schemeClr val="tx1"/>
              </a:solidFill>
              <a:round/>
            </a:ln>
            <a:effectLst/>
          </c:spPr>
        </c:majorGridlines>
        <c:title>
          <c:tx>
            <c:rich>
              <a:bodyPr/>
              <a:lstStyle/>
              <a:p>
                <a:pPr>
                  <a:defRPr sz="1600"/>
                </a:pPr>
                <a:r>
                  <a:rPr lang="en-US" sz="1600" i="1" dirty="0"/>
                  <a:t>l</a:t>
                </a:r>
                <a:r>
                  <a:rPr lang="en-US" sz="1600" i="1" baseline="-25000" dirty="0"/>
                  <a:t>s</a:t>
                </a:r>
                <a:r>
                  <a:rPr lang="en-US" sz="1600" baseline="0" dirty="0"/>
                  <a:t> (in.)</a:t>
                </a:r>
                <a:endParaRPr lang="en-US" sz="1600" dirty="0"/>
              </a:p>
            </c:rich>
          </c:tx>
          <c:overlay val="0"/>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811688"/>
        <c:crosses val="autoZero"/>
        <c:crossBetween val="midCat"/>
      </c:valAx>
      <c:valAx>
        <c:axId val="705811688"/>
        <c:scaling>
          <c:orientation val="minMax"/>
        </c:scaling>
        <c:delete val="0"/>
        <c:axPos val="l"/>
        <c:majorGridlines>
          <c:spPr>
            <a:ln w="9525" cap="flat" cmpd="sng" algn="ctr">
              <a:solidFill>
                <a:schemeClr val="tx1"/>
              </a:solidFill>
              <a:round/>
            </a:ln>
            <a:effectLst/>
          </c:spPr>
        </c:majorGridlines>
        <c:title>
          <c:tx>
            <c:rich>
              <a:bodyPr/>
              <a:lstStyle/>
              <a:p>
                <a:pPr>
                  <a:defRPr/>
                </a:pPr>
                <a:r>
                  <a:rPr lang="en-US" sz="1600" i="1" dirty="0"/>
                  <a:t>f</a:t>
                </a:r>
                <a:r>
                  <a:rPr lang="en-US" sz="1600" i="1" baseline="-25000" dirty="0"/>
                  <a:t>s</a:t>
                </a:r>
                <a:r>
                  <a:rPr lang="en-US" sz="1600" dirty="0"/>
                  <a:t> (</a:t>
                </a:r>
                <a:r>
                  <a:rPr lang="en-US" sz="1600" dirty="0" err="1"/>
                  <a:t>ksi</a:t>
                </a:r>
                <a:r>
                  <a:rPr lang="en-US" sz="1600" dirty="0"/>
                  <a:t>)</a:t>
                </a:r>
              </a:p>
            </c:rich>
          </c:tx>
          <c:overlay val="0"/>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803160"/>
        <c:crosses val="autoZero"/>
        <c:crossBetween val="midCat"/>
      </c:valAx>
    </c:plotArea>
    <c:legend>
      <c:legendPos val="r"/>
      <c:layout>
        <c:manualLayout>
          <c:xMode val="edge"/>
          <c:yMode val="edge"/>
          <c:x val="0.61253300037319791"/>
          <c:y val="0.57969927570796431"/>
          <c:w val="0.31896309532910327"/>
          <c:h val="0.17901353806865614"/>
        </c:manualLayout>
      </c:layout>
      <c:overlay val="1"/>
      <c:spPr>
        <a:solidFill>
          <a:schemeClr val="bg1"/>
        </a:solidFill>
      </c:spPr>
      <c:txPr>
        <a:bodyPr/>
        <a:lstStyle/>
        <a:p>
          <a:pPr>
            <a:defRPr sz="1400"/>
          </a:pPr>
          <a:endParaRPr lang="en-US"/>
        </a:p>
      </c:txPr>
    </c:legend>
    <c:plotVisOnly val="1"/>
    <c:dispBlanksAs val="gap"/>
    <c:showDLblsOverMax val="0"/>
  </c:chart>
  <c:spPr>
    <a:ln>
      <a:noFill/>
    </a:ln>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40db</c:v>
          </c:tx>
          <c:spPr>
            <a:ln w="31750" cap="rnd">
              <a:solidFill>
                <a:srgbClr val="D16349"/>
              </a:solidFill>
              <a:round/>
            </a:ln>
            <a:effectLst/>
          </c:spPr>
          <c:marker>
            <c:symbol val="circle"/>
            <c:size val="10"/>
            <c:spPr>
              <a:solidFill>
                <a:srgbClr val="D16349"/>
              </a:solidFill>
              <a:ln w="9525">
                <a:solidFill>
                  <a:srgbClr val="D16349"/>
                </a:solidFill>
              </a:ln>
              <a:effectLst/>
            </c:spPr>
          </c:marker>
          <c:xVal>
            <c:numLit>
              <c:formatCode>General</c:formatCode>
              <c:ptCount val="2"/>
              <c:pt idx="0">
                <c:v>50</c:v>
              </c:pt>
              <c:pt idx="1">
                <c:v>100</c:v>
              </c:pt>
            </c:numLit>
          </c:xVal>
          <c:yVal>
            <c:numRef>
              <c:f>(Summary!$I$13,Summary!$I$16)</c:f>
              <c:numCache>
                <c:formatCode>0.0</c:formatCode>
                <c:ptCount val="2"/>
                <c:pt idx="0">
                  <c:v>81.795882463584221</c:v>
                </c:pt>
                <c:pt idx="1">
                  <c:v>91.676327621086301</c:v>
                </c:pt>
              </c:numCache>
            </c:numRef>
          </c:yVal>
          <c:smooth val="0"/>
          <c:extLst>
            <c:ext xmlns:c16="http://schemas.microsoft.com/office/drawing/2014/chart" uri="{C3380CC4-5D6E-409C-BE32-E72D297353CC}">
              <c16:uniqueId val="{00000000-2504-4B5F-BE69-39A5231FA6C7}"/>
            </c:ext>
          </c:extLst>
        </c:ser>
        <c:ser>
          <c:idx val="1"/>
          <c:order val="1"/>
          <c:tx>
            <c:v>60db</c:v>
          </c:tx>
          <c:spPr>
            <a:ln w="31750" cap="rnd">
              <a:solidFill>
                <a:srgbClr val="00B0F0"/>
              </a:solidFill>
              <a:round/>
            </a:ln>
            <a:effectLst/>
          </c:spPr>
          <c:marker>
            <c:symbol val="circle"/>
            <c:size val="5"/>
            <c:spPr>
              <a:solidFill>
                <a:srgbClr val="00B0F0"/>
              </a:solidFill>
              <a:ln w="9525">
                <a:solidFill>
                  <a:srgbClr val="00B0F0"/>
                </a:solidFill>
              </a:ln>
              <a:effectLst/>
            </c:spPr>
          </c:marker>
          <c:dPt>
            <c:idx val="0"/>
            <c:marker>
              <c:symbol val="circle"/>
              <c:size val="10"/>
              <c:spPr>
                <a:solidFill>
                  <a:srgbClr val="00B0F0"/>
                </a:solidFill>
                <a:ln w="9525">
                  <a:solidFill>
                    <a:srgbClr val="00B0F0"/>
                  </a:solidFill>
                </a:ln>
                <a:effectLst/>
              </c:spPr>
            </c:marker>
            <c:bubble3D val="0"/>
            <c:extLst>
              <c:ext xmlns:c16="http://schemas.microsoft.com/office/drawing/2014/chart" uri="{C3380CC4-5D6E-409C-BE32-E72D297353CC}">
                <c16:uniqueId val="{00000002-2504-4B5F-BE69-39A5231FA6C7}"/>
              </c:ext>
            </c:extLst>
          </c:dPt>
          <c:dPt>
            <c:idx val="1"/>
            <c:marker>
              <c:symbol val="circle"/>
              <c:size val="10"/>
              <c:spPr>
                <a:solidFill>
                  <a:srgbClr val="00B0F0"/>
                </a:solidFill>
                <a:ln w="9525">
                  <a:solidFill>
                    <a:srgbClr val="00B0F0"/>
                  </a:solidFill>
                </a:ln>
                <a:effectLst/>
              </c:spPr>
            </c:marker>
            <c:bubble3D val="0"/>
            <c:extLst>
              <c:ext xmlns:c16="http://schemas.microsoft.com/office/drawing/2014/chart" uri="{C3380CC4-5D6E-409C-BE32-E72D297353CC}">
                <c16:uniqueId val="{00000003-2504-4B5F-BE69-39A5231FA6C7}"/>
              </c:ext>
            </c:extLst>
          </c:dPt>
          <c:dPt>
            <c:idx val="2"/>
            <c:marker>
              <c:symbol val="circle"/>
              <c:size val="10"/>
              <c:spPr>
                <a:solidFill>
                  <a:srgbClr val="00B0F0"/>
                </a:solidFill>
                <a:ln w="9525">
                  <a:solidFill>
                    <a:srgbClr val="00B0F0"/>
                  </a:solidFill>
                </a:ln>
                <a:effectLst/>
              </c:spPr>
            </c:marker>
            <c:bubble3D val="0"/>
            <c:extLst>
              <c:ext xmlns:c16="http://schemas.microsoft.com/office/drawing/2014/chart" uri="{C3380CC4-5D6E-409C-BE32-E72D297353CC}">
                <c16:uniqueId val="{00000004-2504-4B5F-BE69-39A5231FA6C7}"/>
              </c:ext>
            </c:extLst>
          </c:dPt>
          <c:xVal>
            <c:numLit>
              <c:formatCode>General</c:formatCode>
              <c:ptCount val="3"/>
              <c:pt idx="0">
                <c:v>50</c:v>
              </c:pt>
              <c:pt idx="1">
                <c:v>100</c:v>
              </c:pt>
              <c:pt idx="2">
                <c:v>150</c:v>
              </c:pt>
            </c:numLit>
          </c:xVal>
          <c:yVal>
            <c:numRef>
              <c:f>Summary!$I$18:$I$20</c:f>
              <c:numCache>
                <c:formatCode>0.0</c:formatCode>
                <c:ptCount val="3"/>
                <c:pt idx="0">
                  <c:v>103.2985725451737</c:v>
                </c:pt>
                <c:pt idx="1">
                  <c:v>110.49657704335773</c:v>
                </c:pt>
                <c:pt idx="2">
                  <c:v>109.42088986024595</c:v>
                </c:pt>
              </c:numCache>
            </c:numRef>
          </c:yVal>
          <c:smooth val="0"/>
          <c:extLst>
            <c:ext xmlns:c16="http://schemas.microsoft.com/office/drawing/2014/chart" uri="{C3380CC4-5D6E-409C-BE32-E72D297353CC}">
              <c16:uniqueId val="{00000001-2504-4B5F-BE69-39A5231FA6C7}"/>
            </c:ext>
          </c:extLst>
        </c:ser>
        <c:dLbls>
          <c:showLegendKey val="0"/>
          <c:showVal val="0"/>
          <c:showCatName val="0"/>
          <c:showSerName val="0"/>
          <c:showPercent val="0"/>
          <c:showBubbleSize val="0"/>
        </c:dLbls>
        <c:axId val="374508544"/>
        <c:axId val="374502968"/>
      </c:scatterChart>
      <c:valAx>
        <c:axId val="374508544"/>
        <c:scaling>
          <c:orientation val="minMax"/>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Effective Pressure (psi)</a:t>
                </a:r>
              </a:p>
            </c:rich>
          </c:tx>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74502968"/>
        <c:crosses val="autoZero"/>
        <c:crossBetween val="midCat"/>
        <c:majorUnit val="10"/>
      </c:valAx>
      <c:valAx>
        <c:axId val="374502968"/>
        <c:scaling>
          <c:orientation val="minMax"/>
          <c:min val="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Bar Stress</a:t>
                </a:r>
                <a:r>
                  <a:rPr lang="en-US" sz="1600" b="1" baseline="0">
                    <a:solidFill>
                      <a:sysClr val="windowText" lastClr="000000"/>
                    </a:solidFill>
                  </a:rPr>
                  <a:t> (ksi)</a:t>
                </a:r>
                <a:endParaRPr lang="en-US" sz="1600" b="1">
                  <a:solidFill>
                    <a:sysClr val="windowText" lastClr="000000"/>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74508544"/>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6E350E-7211-40F6-ADB1-89F26E5FE458}"/>
              </a:ext>
            </a:extLst>
          </p:cNvPr>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692F91EE-16BF-4013-BFFF-84873FCB2F4A}"/>
              </a:ext>
            </a:extLst>
          </p:cNvPr>
          <p:cNvSpPr>
            <a:spLocks noGrp="1"/>
          </p:cNvSpPr>
          <p:nvPr>
            <p:ph type="dt" sz="quarter" idx="1"/>
          </p:nvPr>
        </p:nvSpPr>
        <p:spPr>
          <a:xfrm>
            <a:off x="5438458" y="1"/>
            <a:ext cx="4160520" cy="367030"/>
          </a:xfrm>
          <a:prstGeom prst="rect">
            <a:avLst/>
          </a:prstGeom>
        </p:spPr>
        <p:txBody>
          <a:bodyPr vert="horz" lIns="96661" tIns="48331" rIns="96661" bIns="48331" rtlCol="0"/>
          <a:lstStyle>
            <a:lvl1pPr algn="r">
              <a:defRPr sz="1300"/>
            </a:lvl1pPr>
          </a:lstStyle>
          <a:p>
            <a:fld id="{34660822-7095-4B16-B9D0-AD40ABE3B453}" type="datetimeFigureOut">
              <a:rPr lang="en-US" smtClean="0"/>
              <a:t>5/13/2020</a:t>
            </a:fld>
            <a:endParaRPr lang="en-US"/>
          </a:p>
        </p:txBody>
      </p:sp>
      <p:sp>
        <p:nvSpPr>
          <p:cNvPr id="4" name="Footer Placeholder 3">
            <a:extLst>
              <a:ext uri="{FF2B5EF4-FFF2-40B4-BE49-F238E27FC236}">
                <a16:creationId xmlns:a16="http://schemas.microsoft.com/office/drawing/2014/main" id="{1C8E4101-CA58-475D-A609-9E1733D139C7}"/>
              </a:ext>
            </a:extLst>
          </p:cNvPr>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5AF7672-86AC-430B-8EC8-8D8B167C1FC3}"/>
              </a:ext>
            </a:extLst>
          </p:cNvPr>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E4A49CA0-717E-462D-A0DE-C83F87EC9D1F}" type="slidenum">
              <a:rPr lang="en-US" smtClean="0"/>
              <a:t>‹#›</a:t>
            </a:fld>
            <a:endParaRPr lang="en-US"/>
          </a:p>
        </p:txBody>
      </p:sp>
    </p:spTree>
    <p:extLst>
      <p:ext uri="{BB962C8B-B14F-4D97-AF65-F5344CB8AC3E}">
        <p14:creationId xmlns:p14="http://schemas.microsoft.com/office/powerpoint/2010/main" val="2626752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1"/>
            <a:ext cx="4160520" cy="367030"/>
          </a:xfrm>
          <a:prstGeom prst="rect">
            <a:avLst/>
          </a:prstGeom>
        </p:spPr>
        <p:txBody>
          <a:bodyPr vert="horz" lIns="96661" tIns="48331" rIns="96661" bIns="48331" rtlCol="0"/>
          <a:lstStyle>
            <a:lvl1pPr algn="r">
              <a:defRPr sz="1300"/>
            </a:lvl1pPr>
          </a:lstStyle>
          <a:p>
            <a:fld id="{51E7E0E2-9165-44B6-B07C-4AB23B5DD34F}" type="datetimeFigureOut">
              <a:rPr lang="en-US" smtClean="0"/>
              <a:t>5/13/2020</a:t>
            </a:fld>
            <a:endParaRPr lang="en-US"/>
          </a:p>
        </p:txBody>
      </p:sp>
      <p:sp>
        <p:nvSpPr>
          <p:cNvPr id="4" name="Slide Image Placeholder 3"/>
          <p:cNvSpPr>
            <a:spLocks noGrp="1" noRot="1" noChangeAspect="1"/>
          </p:cNvSpPr>
          <p:nvPr>
            <p:ph type="sldImg" idx="2"/>
          </p:nvPr>
        </p:nvSpPr>
        <p:spPr>
          <a:xfrm>
            <a:off x="3155950" y="914400"/>
            <a:ext cx="328930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39"/>
            <a:ext cx="7680960" cy="2880361"/>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CE496B9E-B5FB-4F60-BAB7-BC41084447D9}" type="slidenum">
              <a:rPr lang="en-US" smtClean="0"/>
              <a:t>‹#›</a:t>
            </a:fld>
            <a:endParaRPr lang="en-US"/>
          </a:p>
        </p:txBody>
      </p:sp>
    </p:spTree>
    <p:extLst>
      <p:ext uri="{BB962C8B-B14F-4D97-AF65-F5344CB8AC3E}">
        <p14:creationId xmlns:p14="http://schemas.microsoft.com/office/powerpoint/2010/main" val="1777599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a:t>
            </a:fld>
            <a:endParaRPr lang="en-US"/>
          </a:p>
        </p:txBody>
      </p:sp>
    </p:spTree>
    <p:extLst>
      <p:ext uri="{BB962C8B-B14F-4D97-AF65-F5344CB8AC3E}">
        <p14:creationId xmlns:p14="http://schemas.microsoft.com/office/powerpoint/2010/main" val="39367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15</a:t>
            </a:fld>
            <a:endParaRPr lang="en-US"/>
          </a:p>
        </p:txBody>
      </p:sp>
    </p:spTree>
    <p:extLst>
      <p:ext uri="{BB962C8B-B14F-4D97-AF65-F5344CB8AC3E}">
        <p14:creationId xmlns:p14="http://schemas.microsoft.com/office/powerpoint/2010/main" val="113941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16</a:t>
            </a:fld>
            <a:endParaRPr lang="en-US"/>
          </a:p>
        </p:txBody>
      </p:sp>
    </p:spTree>
    <p:extLst>
      <p:ext uri="{BB962C8B-B14F-4D97-AF65-F5344CB8AC3E}">
        <p14:creationId xmlns:p14="http://schemas.microsoft.com/office/powerpoint/2010/main" val="1925105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17</a:t>
            </a:fld>
            <a:endParaRPr lang="en-US"/>
          </a:p>
        </p:txBody>
      </p:sp>
    </p:spTree>
    <p:extLst>
      <p:ext uri="{BB962C8B-B14F-4D97-AF65-F5344CB8AC3E}">
        <p14:creationId xmlns:p14="http://schemas.microsoft.com/office/powerpoint/2010/main" val="3897526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18</a:t>
            </a:fld>
            <a:endParaRPr lang="en-US"/>
          </a:p>
        </p:txBody>
      </p:sp>
    </p:spTree>
    <p:extLst>
      <p:ext uri="{BB962C8B-B14F-4D97-AF65-F5344CB8AC3E}">
        <p14:creationId xmlns:p14="http://schemas.microsoft.com/office/powerpoint/2010/main" val="19942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19</a:t>
            </a:fld>
            <a:endParaRPr lang="en-US"/>
          </a:p>
        </p:txBody>
      </p:sp>
    </p:spTree>
    <p:extLst>
      <p:ext uri="{BB962C8B-B14F-4D97-AF65-F5344CB8AC3E}">
        <p14:creationId xmlns:p14="http://schemas.microsoft.com/office/powerpoint/2010/main" val="1723801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21</a:t>
            </a:fld>
            <a:endParaRPr lang="en-US"/>
          </a:p>
        </p:txBody>
      </p:sp>
    </p:spTree>
    <p:extLst>
      <p:ext uri="{BB962C8B-B14F-4D97-AF65-F5344CB8AC3E}">
        <p14:creationId xmlns:p14="http://schemas.microsoft.com/office/powerpoint/2010/main" val="3721105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22</a:t>
            </a:fld>
            <a:endParaRPr lang="en-US"/>
          </a:p>
        </p:txBody>
      </p:sp>
    </p:spTree>
    <p:extLst>
      <p:ext uri="{BB962C8B-B14F-4D97-AF65-F5344CB8AC3E}">
        <p14:creationId xmlns:p14="http://schemas.microsoft.com/office/powerpoint/2010/main" val="2584742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23</a:t>
            </a:fld>
            <a:endParaRPr lang="en-US"/>
          </a:p>
        </p:txBody>
      </p:sp>
    </p:spTree>
    <p:extLst>
      <p:ext uri="{BB962C8B-B14F-4D97-AF65-F5344CB8AC3E}">
        <p14:creationId xmlns:p14="http://schemas.microsoft.com/office/powerpoint/2010/main" val="4211360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24</a:t>
            </a:fld>
            <a:endParaRPr lang="en-US"/>
          </a:p>
        </p:txBody>
      </p:sp>
    </p:spTree>
    <p:extLst>
      <p:ext uri="{BB962C8B-B14F-4D97-AF65-F5344CB8AC3E}">
        <p14:creationId xmlns:p14="http://schemas.microsoft.com/office/powerpoint/2010/main" val="309159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25</a:t>
            </a:fld>
            <a:endParaRPr lang="en-US"/>
          </a:p>
        </p:txBody>
      </p:sp>
    </p:spTree>
    <p:extLst>
      <p:ext uri="{BB962C8B-B14F-4D97-AF65-F5344CB8AC3E}">
        <p14:creationId xmlns:p14="http://schemas.microsoft.com/office/powerpoint/2010/main" val="41128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a:t>
            </a:fld>
            <a:endParaRPr lang="en-US"/>
          </a:p>
        </p:txBody>
      </p:sp>
    </p:spTree>
    <p:extLst>
      <p:ext uri="{BB962C8B-B14F-4D97-AF65-F5344CB8AC3E}">
        <p14:creationId xmlns:p14="http://schemas.microsoft.com/office/powerpoint/2010/main" val="3098199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26</a:t>
            </a:fld>
            <a:endParaRPr lang="en-US"/>
          </a:p>
        </p:txBody>
      </p:sp>
    </p:spTree>
    <p:extLst>
      <p:ext uri="{BB962C8B-B14F-4D97-AF65-F5344CB8AC3E}">
        <p14:creationId xmlns:p14="http://schemas.microsoft.com/office/powerpoint/2010/main" val="1925158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27</a:t>
            </a:fld>
            <a:endParaRPr lang="en-US"/>
          </a:p>
        </p:txBody>
      </p:sp>
    </p:spTree>
    <p:extLst>
      <p:ext uri="{BB962C8B-B14F-4D97-AF65-F5344CB8AC3E}">
        <p14:creationId xmlns:p14="http://schemas.microsoft.com/office/powerpoint/2010/main" val="92980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28</a:t>
            </a:fld>
            <a:endParaRPr lang="en-US"/>
          </a:p>
        </p:txBody>
      </p:sp>
    </p:spTree>
    <p:extLst>
      <p:ext uri="{BB962C8B-B14F-4D97-AF65-F5344CB8AC3E}">
        <p14:creationId xmlns:p14="http://schemas.microsoft.com/office/powerpoint/2010/main" val="3387639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29</a:t>
            </a:fld>
            <a:endParaRPr lang="en-US"/>
          </a:p>
        </p:txBody>
      </p:sp>
    </p:spTree>
    <p:extLst>
      <p:ext uri="{BB962C8B-B14F-4D97-AF65-F5344CB8AC3E}">
        <p14:creationId xmlns:p14="http://schemas.microsoft.com/office/powerpoint/2010/main" val="2877515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30</a:t>
            </a:fld>
            <a:endParaRPr lang="en-US"/>
          </a:p>
        </p:txBody>
      </p:sp>
    </p:spTree>
    <p:extLst>
      <p:ext uri="{BB962C8B-B14F-4D97-AF65-F5344CB8AC3E}">
        <p14:creationId xmlns:p14="http://schemas.microsoft.com/office/powerpoint/2010/main" val="1628380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31</a:t>
            </a:fld>
            <a:endParaRPr lang="en-US"/>
          </a:p>
        </p:txBody>
      </p:sp>
    </p:spTree>
    <p:extLst>
      <p:ext uri="{BB962C8B-B14F-4D97-AF65-F5344CB8AC3E}">
        <p14:creationId xmlns:p14="http://schemas.microsoft.com/office/powerpoint/2010/main" val="1502047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32</a:t>
            </a:fld>
            <a:endParaRPr lang="en-US"/>
          </a:p>
        </p:txBody>
      </p:sp>
    </p:spTree>
    <p:extLst>
      <p:ext uri="{BB962C8B-B14F-4D97-AF65-F5344CB8AC3E}">
        <p14:creationId xmlns:p14="http://schemas.microsoft.com/office/powerpoint/2010/main" val="2479735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33</a:t>
            </a:fld>
            <a:endParaRPr lang="en-US"/>
          </a:p>
        </p:txBody>
      </p:sp>
    </p:spTree>
    <p:extLst>
      <p:ext uri="{BB962C8B-B14F-4D97-AF65-F5344CB8AC3E}">
        <p14:creationId xmlns:p14="http://schemas.microsoft.com/office/powerpoint/2010/main" val="2531676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34</a:t>
            </a:fld>
            <a:endParaRPr lang="en-US"/>
          </a:p>
        </p:txBody>
      </p:sp>
    </p:spTree>
    <p:extLst>
      <p:ext uri="{BB962C8B-B14F-4D97-AF65-F5344CB8AC3E}">
        <p14:creationId xmlns:p14="http://schemas.microsoft.com/office/powerpoint/2010/main" val="3003032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35</a:t>
            </a:fld>
            <a:endParaRPr lang="en-US"/>
          </a:p>
        </p:txBody>
      </p:sp>
    </p:spTree>
    <p:extLst>
      <p:ext uri="{BB962C8B-B14F-4D97-AF65-F5344CB8AC3E}">
        <p14:creationId xmlns:p14="http://schemas.microsoft.com/office/powerpoint/2010/main" val="210787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a:t>
            </a:fld>
            <a:endParaRPr lang="en-US"/>
          </a:p>
        </p:txBody>
      </p:sp>
    </p:spTree>
    <p:extLst>
      <p:ext uri="{BB962C8B-B14F-4D97-AF65-F5344CB8AC3E}">
        <p14:creationId xmlns:p14="http://schemas.microsoft.com/office/powerpoint/2010/main" val="1142892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36</a:t>
            </a:fld>
            <a:endParaRPr lang="en-US"/>
          </a:p>
        </p:txBody>
      </p:sp>
    </p:spTree>
    <p:extLst>
      <p:ext uri="{BB962C8B-B14F-4D97-AF65-F5344CB8AC3E}">
        <p14:creationId xmlns:p14="http://schemas.microsoft.com/office/powerpoint/2010/main" val="3641314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37</a:t>
            </a:fld>
            <a:endParaRPr lang="en-US"/>
          </a:p>
        </p:txBody>
      </p:sp>
    </p:spTree>
    <p:extLst>
      <p:ext uri="{BB962C8B-B14F-4D97-AF65-F5344CB8AC3E}">
        <p14:creationId xmlns:p14="http://schemas.microsoft.com/office/powerpoint/2010/main" val="1925258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38</a:t>
            </a:fld>
            <a:endParaRPr lang="en-US"/>
          </a:p>
        </p:txBody>
      </p:sp>
    </p:spTree>
    <p:extLst>
      <p:ext uri="{BB962C8B-B14F-4D97-AF65-F5344CB8AC3E}">
        <p14:creationId xmlns:p14="http://schemas.microsoft.com/office/powerpoint/2010/main" val="1060512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39</a:t>
            </a:fld>
            <a:endParaRPr lang="en-US"/>
          </a:p>
        </p:txBody>
      </p:sp>
    </p:spTree>
    <p:extLst>
      <p:ext uri="{BB962C8B-B14F-4D97-AF65-F5344CB8AC3E}">
        <p14:creationId xmlns:p14="http://schemas.microsoft.com/office/powerpoint/2010/main" val="1315502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40</a:t>
            </a:fld>
            <a:endParaRPr lang="en-US"/>
          </a:p>
        </p:txBody>
      </p:sp>
    </p:spTree>
    <p:extLst>
      <p:ext uri="{BB962C8B-B14F-4D97-AF65-F5344CB8AC3E}">
        <p14:creationId xmlns:p14="http://schemas.microsoft.com/office/powerpoint/2010/main" val="3283236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41</a:t>
            </a:fld>
            <a:endParaRPr lang="en-US"/>
          </a:p>
        </p:txBody>
      </p:sp>
    </p:spTree>
    <p:extLst>
      <p:ext uri="{BB962C8B-B14F-4D97-AF65-F5344CB8AC3E}">
        <p14:creationId xmlns:p14="http://schemas.microsoft.com/office/powerpoint/2010/main" val="1264071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42</a:t>
            </a:fld>
            <a:endParaRPr lang="en-US"/>
          </a:p>
        </p:txBody>
      </p:sp>
    </p:spTree>
    <p:extLst>
      <p:ext uri="{BB962C8B-B14F-4D97-AF65-F5344CB8AC3E}">
        <p14:creationId xmlns:p14="http://schemas.microsoft.com/office/powerpoint/2010/main" val="3916545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43</a:t>
            </a:fld>
            <a:endParaRPr lang="en-US"/>
          </a:p>
        </p:txBody>
      </p:sp>
    </p:spTree>
    <p:extLst>
      <p:ext uri="{BB962C8B-B14F-4D97-AF65-F5344CB8AC3E}">
        <p14:creationId xmlns:p14="http://schemas.microsoft.com/office/powerpoint/2010/main" val="2782415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44</a:t>
            </a:fld>
            <a:endParaRPr lang="en-US"/>
          </a:p>
        </p:txBody>
      </p:sp>
    </p:spTree>
    <p:extLst>
      <p:ext uri="{BB962C8B-B14F-4D97-AF65-F5344CB8AC3E}">
        <p14:creationId xmlns:p14="http://schemas.microsoft.com/office/powerpoint/2010/main" val="3202598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45</a:t>
            </a:fld>
            <a:endParaRPr lang="en-US"/>
          </a:p>
        </p:txBody>
      </p:sp>
    </p:spTree>
    <p:extLst>
      <p:ext uri="{BB962C8B-B14F-4D97-AF65-F5344CB8AC3E}">
        <p14:creationId xmlns:p14="http://schemas.microsoft.com/office/powerpoint/2010/main" val="2634660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5</a:t>
            </a:fld>
            <a:endParaRPr lang="en-US"/>
          </a:p>
        </p:txBody>
      </p:sp>
    </p:spTree>
    <p:extLst>
      <p:ext uri="{BB962C8B-B14F-4D97-AF65-F5344CB8AC3E}">
        <p14:creationId xmlns:p14="http://schemas.microsoft.com/office/powerpoint/2010/main" val="1138429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46</a:t>
            </a:fld>
            <a:endParaRPr lang="en-US"/>
          </a:p>
        </p:txBody>
      </p:sp>
    </p:spTree>
    <p:extLst>
      <p:ext uri="{BB962C8B-B14F-4D97-AF65-F5344CB8AC3E}">
        <p14:creationId xmlns:p14="http://schemas.microsoft.com/office/powerpoint/2010/main" val="3180109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47</a:t>
            </a:fld>
            <a:endParaRPr lang="en-US"/>
          </a:p>
        </p:txBody>
      </p:sp>
    </p:spTree>
    <p:extLst>
      <p:ext uri="{BB962C8B-B14F-4D97-AF65-F5344CB8AC3E}">
        <p14:creationId xmlns:p14="http://schemas.microsoft.com/office/powerpoint/2010/main" val="2333909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48</a:t>
            </a:fld>
            <a:endParaRPr lang="en-US"/>
          </a:p>
        </p:txBody>
      </p:sp>
    </p:spTree>
    <p:extLst>
      <p:ext uri="{BB962C8B-B14F-4D97-AF65-F5344CB8AC3E}">
        <p14:creationId xmlns:p14="http://schemas.microsoft.com/office/powerpoint/2010/main" val="750040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49</a:t>
            </a:fld>
            <a:endParaRPr lang="en-US"/>
          </a:p>
        </p:txBody>
      </p:sp>
    </p:spTree>
    <p:extLst>
      <p:ext uri="{BB962C8B-B14F-4D97-AF65-F5344CB8AC3E}">
        <p14:creationId xmlns:p14="http://schemas.microsoft.com/office/powerpoint/2010/main" val="331468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50</a:t>
            </a:fld>
            <a:endParaRPr lang="en-US"/>
          </a:p>
        </p:txBody>
      </p:sp>
    </p:spTree>
    <p:extLst>
      <p:ext uri="{BB962C8B-B14F-4D97-AF65-F5344CB8AC3E}">
        <p14:creationId xmlns:p14="http://schemas.microsoft.com/office/powerpoint/2010/main" val="2882142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51</a:t>
            </a:fld>
            <a:endParaRPr lang="en-US"/>
          </a:p>
        </p:txBody>
      </p:sp>
    </p:spTree>
    <p:extLst>
      <p:ext uri="{BB962C8B-B14F-4D97-AF65-F5344CB8AC3E}">
        <p14:creationId xmlns:p14="http://schemas.microsoft.com/office/powerpoint/2010/main" val="1373003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52</a:t>
            </a:fld>
            <a:endParaRPr lang="en-US"/>
          </a:p>
        </p:txBody>
      </p:sp>
    </p:spTree>
    <p:extLst>
      <p:ext uri="{BB962C8B-B14F-4D97-AF65-F5344CB8AC3E}">
        <p14:creationId xmlns:p14="http://schemas.microsoft.com/office/powerpoint/2010/main" val="2840033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56</a:t>
            </a:fld>
            <a:endParaRPr lang="en-US"/>
          </a:p>
        </p:txBody>
      </p:sp>
    </p:spTree>
    <p:extLst>
      <p:ext uri="{BB962C8B-B14F-4D97-AF65-F5344CB8AC3E}">
        <p14:creationId xmlns:p14="http://schemas.microsoft.com/office/powerpoint/2010/main" val="18892733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57</a:t>
            </a:fld>
            <a:endParaRPr lang="en-US"/>
          </a:p>
        </p:txBody>
      </p:sp>
    </p:spTree>
    <p:extLst>
      <p:ext uri="{BB962C8B-B14F-4D97-AF65-F5344CB8AC3E}">
        <p14:creationId xmlns:p14="http://schemas.microsoft.com/office/powerpoint/2010/main" val="3171203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58</a:t>
            </a:fld>
            <a:endParaRPr lang="en-US"/>
          </a:p>
        </p:txBody>
      </p:sp>
    </p:spTree>
    <p:extLst>
      <p:ext uri="{BB962C8B-B14F-4D97-AF65-F5344CB8AC3E}">
        <p14:creationId xmlns:p14="http://schemas.microsoft.com/office/powerpoint/2010/main" val="284175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6</a:t>
            </a:fld>
            <a:endParaRPr lang="en-US"/>
          </a:p>
        </p:txBody>
      </p:sp>
    </p:spTree>
    <p:extLst>
      <p:ext uri="{BB962C8B-B14F-4D97-AF65-F5344CB8AC3E}">
        <p14:creationId xmlns:p14="http://schemas.microsoft.com/office/powerpoint/2010/main" val="464089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59</a:t>
            </a:fld>
            <a:endParaRPr lang="en-US"/>
          </a:p>
        </p:txBody>
      </p:sp>
    </p:spTree>
    <p:extLst>
      <p:ext uri="{BB962C8B-B14F-4D97-AF65-F5344CB8AC3E}">
        <p14:creationId xmlns:p14="http://schemas.microsoft.com/office/powerpoint/2010/main" val="23113646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60</a:t>
            </a:fld>
            <a:endParaRPr lang="en-US"/>
          </a:p>
        </p:txBody>
      </p:sp>
    </p:spTree>
    <p:extLst>
      <p:ext uri="{BB962C8B-B14F-4D97-AF65-F5344CB8AC3E}">
        <p14:creationId xmlns:p14="http://schemas.microsoft.com/office/powerpoint/2010/main" val="2336726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61</a:t>
            </a:fld>
            <a:endParaRPr lang="en-US"/>
          </a:p>
        </p:txBody>
      </p:sp>
    </p:spTree>
    <p:extLst>
      <p:ext uri="{BB962C8B-B14F-4D97-AF65-F5344CB8AC3E}">
        <p14:creationId xmlns:p14="http://schemas.microsoft.com/office/powerpoint/2010/main" val="11484180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62</a:t>
            </a:fld>
            <a:endParaRPr lang="en-US"/>
          </a:p>
        </p:txBody>
      </p:sp>
    </p:spTree>
    <p:extLst>
      <p:ext uri="{BB962C8B-B14F-4D97-AF65-F5344CB8AC3E}">
        <p14:creationId xmlns:p14="http://schemas.microsoft.com/office/powerpoint/2010/main" val="283500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9</a:t>
            </a:fld>
            <a:endParaRPr lang="en-US"/>
          </a:p>
        </p:txBody>
      </p:sp>
    </p:spTree>
    <p:extLst>
      <p:ext uri="{BB962C8B-B14F-4D97-AF65-F5344CB8AC3E}">
        <p14:creationId xmlns:p14="http://schemas.microsoft.com/office/powerpoint/2010/main" val="216652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10</a:t>
            </a:fld>
            <a:endParaRPr lang="en-US"/>
          </a:p>
        </p:txBody>
      </p:sp>
    </p:spTree>
    <p:extLst>
      <p:ext uri="{BB962C8B-B14F-4D97-AF65-F5344CB8AC3E}">
        <p14:creationId xmlns:p14="http://schemas.microsoft.com/office/powerpoint/2010/main" val="124209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11</a:t>
            </a:fld>
            <a:endParaRPr lang="en-US"/>
          </a:p>
        </p:txBody>
      </p:sp>
    </p:spTree>
    <p:extLst>
      <p:ext uri="{BB962C8B-B14F-4D97-AF65-F5344CB8AC3E}">
        <p14:creationId xmlns:p14="http://schemas.microsoft.com/office/powerpoint/2010/main" val="174693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96B9E-B5FB-4F60-BAB7-BC41084447D9}" type="slidenum">
              <a:rPr lang="en-US" smtClean="0"/>
              <a:t>14</a:t>
            </a:fld>
            <a:endParaRPr lang="en-US"/>
          </a:p>
        </p:txBody>
      </p:sp>
    </p:spTree>
    <p:extLst>
      <p:ext uri="{BB962C8B-B14F-4D97-AF65-F5344CB8AC3E}">
        <p14:creationId xmlns:p14="http://schemas.microsoft.com/office/powerpoint/2010/main" val="2338439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r>
              <a:rPr lang="en-US"/>
              <a:t>4/12/2019</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BEF720B-E277-4E83-8E56-010B412465BE}" type="slidenum">
              <a:rPr lang="en-US" smtClean="0"/>
              <a:t>‹#›</a:t>
            </a:fld>
            <a:endParaRPr lang="en-US"/>
          </a:p>
        </p:txBody>
      </p:sp>
    </p:spTree>
    <p:extLst>
      <p:ext uri="{BB962C8B-B14F-4D97-AF65-F5344CB8AC3E}">
        <p14:creationId xmlns:p14="http://schemas.microsoft.com/office/powerpoint/2010/main" val="20781292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4/12/2019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F720B-E277-4E83-8E56-010B412465BE}" type="slidenum">
              <a:rPr lang="en-US" smtClean="0"/>
              <a:t>‹#›</a:t>
            </a:fld>
            <a:endParaRPr lang="en-US"/>
          </a:p>
        </p:txBody>
      </p:sp>
    </p:spTree>
    <p:extLst>
      <p:ext uri="{BB962C8B-B14F-4D97-AF65-F5344CB8AC3E}">
        <p14:creationId xmlns:p14="http://schemas.microsoft.com/office/powerpoint/2010/main" val="24046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r>
              <a:rPr lang="en-US"/>
              <a:t>4/12/2019</a:t>
            </a:r>
          </a:p>
        </p:txBody>
      </p:sp>
      <p:sp>
        <p:nvSpPr>
          <p:cNvPr id="5" name="Footer Placeholder 4"/>
          <p:cNvSpPr>
            <a:spLocks noGrp="1"/>
          </p:cNvSpPr>
          <p:nvPr>
            <p:ph type="ftr" sz="quarter" idx="11"/>
          </p:nvPr>
        </p:nvSpPr>
        <p:spPr>
          <a:xfrm>
            <a:off x="581192" y="5951810"/>
            <a:ext cx="592220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BEF720B-E277-4E83-8E56-010B412465BE}" type="slidenum">
              <a:rPr lang="en-US" smtClean="0"/>
              <a:t>‹#›</a:t>
            </a:fld>
            <a:endParaRPr lang="en-US"/>
          </a:p>
        </p:txBody>
      </p:sp>
    </p:spTree>
    <p:extLst>
      <p:ext uri="{BB962C8B-B14F-4D97-AF65-F5344CB8AC3E}">
        <p14:creationId xmlns:p14="http://schemas.microsoft.com/office/powerpoint/2010/main" val="286906801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4/12/2019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F720B-E277-4E83-8E56-010B412465BE}" type="slidenum">
              <a:rPr lang="en-US" smtClean="0"/>
              <a:t>‹#›</a:t>
            </a:fld>
            <a:endParaRPr lang="en-US"/>
          </a:p>
        </p:txBody>
      </p:sp>
    </p:spTree>
    <p:extLst>
      <p:ext uri="{BB962C8B-B14F-4D97-AF65-F5344CB8AC3E}">
        <p14:creationId xmlns:p14="http://schemas.microsoft.com/office/powerpoint/2010/main" val="29077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r>
              <a:rPr lang="en-US"/>
              <a:t>4/12/2019</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BEF720B-E277-4E83-8E56-010B412465BE}" type="slidenum">
              <a:rPr lang="en-US" smtClean="0"/>
              <a:t>‹#›</a:t>
            </a:fld>
            <a:endParaRPr lang="en-US"/>
          </a:p>
        </p:txBody>
      </p:sp>
    </p:spTree>
    <p:extLst>
      <p:ext uri="{BB962C8B-B14F-4D97-AF65-F5344CB8AC3E}">
        <p14:creationId xmlns:p14="http://schemas.microsoft.com/office/powerpoint/2010/main" val="138960796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4/12/2019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EF720B-E277-4E83-8E56-010B412465BE}" type="slidenum">
              <a:rPr lang="en-US" smtClean="0"/>
              <a:t>‹#›</a:t>
            </a:fld>
            <a:endParaRPr lang="en-US"/>
          </a:p>
        </p:txBody>
      </p:sp>
    </p:spTree>
    <p:extLst>
      <p:ext uri="{BB962C8B-B14F-4D97-AF65-F5344CB8AC3E}">
        <p14:creationId xmlns:p14="http://schemas.microsoft.com/office/powerpoint/2010/main" val="41416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4/12/2019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EF720B-E277-4E83-8E56-010B412465BE}" type="slidenum">
              <a:rPr lang="en-US" smtClean="0"/>
              <a:t>‹#›</a:t>
            </a:fld>
            <a:endParaRPr lang="en-US"/>
          </a:p>
        </p:txBody>
      </p:sp>
    </p:spTree>
    <p:extLst>
      <p:ext uri="{BB962C8B-B14F-4D97-AF65-F5344CB8AC3E}">
        <p14:creationId xmlns:p14="http://schemas.microsoft.com/office/powerpoint/2010/main" val="1128673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4/12/2019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EF720B-E277-4E83-8E56-010B412465BE}" type="slidenum">
              <a:rPr lang="en-US" smtClean="0"/>
              <a:t>‹#›</a:t>
            </a:fld>
            <a:endParaRPr lang="en-US"/>
          </a:p>
        </p:txBody>
      </p:sp>
    </p:spTree>
    <p:extLst>
      <p:ext uri="{BB962C8B-B14F-4D97-AF65-F5344CB8AC3E}">
        <p14:creationId xmlns:p14="http://schemas.microsoft.com/office/powerpoint/2010/main" val="175695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4/12/2019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EF720B-E277-4E83-8E56-010B412465BE}" type="slidenum">
              <a:rPr lang="en-US" smtClean="0"/>
              <a:t>‹#›</a:t>
            </a:fld>
            <a:endParaRPr lang="en-US"/>
          </a:p>
        </p:txBody>
      </p:sp>
    </p:spTree>
    <p:extLst>
      <p:ext uri="{BB962C8B-B14F-4D97-AF65-F5344CB8AC3E}">
        <p14:creationId xmlns:p14="http://schemas.microsoft.com/office/powerpoint/2010/main" val="104548830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r>
              <a:rPr lang="en-US"/>
              <a:t>4/12/2019</a:t>
            </a: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BEF720B-E277-4E83-8E56-010B412465BE}" type="slidenum">
              <a:rPr lang="en-US" smtClean="0"/>
              <a:t>‹#›</a:t>
            </a:fld>
            <a:endParaRPr lang="en-US"/>
          </a:p>
        </p:txBody>
      </p:sp>
    </p:spTree>
    <p:extLst>
      <p:ext uri="{BB962C8B-B14F-4D97-AF65-F5344CB8AC3E}">
        <p14:creationId xmlns:p14="http://schemas.microsoft.com/office/powerpoint/2010/main" val="99920222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4/12/2019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EF720B-E277-4E83-8E56-010B412465BE}" type="slidenum">
              <a:rPr lang="en-US" smtClean="0"/>
              <a:t>‹#›</a:t>
            </a:fld>
            <a:endParaRPr lang="en-US"/>
          </a:p>
        </p:txBody>
      </p:sp>
    </p:spTree>
    <p:extLst>
      <p:ext uri="{BB962C8B-B14F-4D97-AF65-F5344CB8AC3E}">
        <p14:creationId xmlns:p14="http://schemas.microsoft.com/office/powerpoint/2010/main" val="233992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r>
              <a:rPr lang="en-US"/>
              <a:t>4/12/2019</a:t>
            </a: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CBEF720B-E277-4E83-8E56-010B412465BE}" type="slidenum">
              <a:rPr lang="en-US" smtClean="0"/>
              <a:t>‹#›</a:t>
            </a:fld>
            <a:endParaRPr 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9">
            <a:extLst>
              <a:ext uri="{FF2B5EF4-FFF2-40B4-BE49-F238E27FC236}">
                <a16:creationId xmlns:a16="http://schemas.microsoft.com/office/drawing/2014/main" id="{8FF72967-F7BC-4699-82F3-22F3DF2D145B}"/>
              </a:ext>
            </a:extLst>
          </p:cNvPr>
          <p:cNvSpPr>
            <a:spLocks noChangeArrowheads="1"/>
          </p:cNvSpPr>
          <p:nvPr userDrawn="1"/>
        </p:nvSpPr>
        <p:spPr bwMode="auto">
          <a:xfrm rot="10800000">
            <a:off x="-2" y="-1"/>
            <a:ext cx="9151219" cy="457200"/>
          </a:xfrm>
          <a:prstGeom prst="rect">
            <a:avLst/>
          </a:prstGeom>
          <a:gradFill rotWithShape="1">
            <a:gsLst>
              <a:gs pos="0">
                <a:srgbClr val="5F5F5F"/>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Title Placeholder 1">
            <a:extLst>
              <a:ext uri="{FF2B5EF4-FFF2-40B4-BE49-F238E27FC236}">
                <a16:creationId xmlns:a16="http://schemas.microsoft.com/office/drawing/2014/main" id="{F55F2C08-5E56-419A-A669-6426D6C8D8D9}"/>
              </a:ext>
            </a:extLst>
          </p:cNvPr>
          <p:cNvSpPr txBox="1">
            <a:spLocks/>
          </p:cNvSpPr>
          <p:nvPr userDrawn="1"/>
        </p:nvSpPr>
        <p:spPr>
          <a:xfrm>
            <a:off x="30480" y="43991"/>
            <a:ext cx="9037320" cy="369216"/>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endParaRPr>
          </a:p>
        </p:txBody>
      </p:sp>
    </p:spTree>
    <p:extLst>
      <p:ext uri="{BB962C8B-B14F-4D97-AF65-F5344CB8AC3E}">
        <p14:creationId xmlns:p14="http://schemas.microsoft.com/office/powerpoint/2010/main" val="264359611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emf"/><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emf"/><Relationship Id="rId10" Type="http://schemas.openxmlformats.org/officeDocument/2006/relationships/image" Target="../media/image30.png"/><Relationship Id="rId4" Type="http://schemas.openxmlformats.org/officeDocument/2006/relationships/image" Target="../media/image23.emf"/><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emf"/><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5.mp4"/><Relationship Id="rId7"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video" Target="../media/media5.mp4"/><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300.png"/><Relationship Id="rId4" Type="http://schemas.openxmlformats.org/officeDocument/2006/relationships/image" Target="../media/image290.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emf"/><Relationship Id="rId7" Type="http://schemas.openxmlformats.org/officeDocument/2006/relationships/image" Target="../media/image40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7.xml"/><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7.xml"/><Relationship Id="rId11" Type="http://schemas.openxmlformats.org/officeDocument/2006/relationships/image" Target="../media/image45.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00.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0.png"/><Relationship Id="rId7" Type="http://schemas.openxmlformats.org/officeDocument/2006/relationships/image" Target="../media/image39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30.png"/><Relationship Id="rId5" Type="http://schemas.openxmlformats.org/officeDocument/2006/relationships/image" Target="../media/image46.png"/><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6.emf"/><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9.png"/><Relationship Id="rId9" Type="http://schemas.openxmlformats.org/officeDocument/2006/relationships/image" Target="../media/image530.png"/></Relationships>
</file>

<file path=ppt/slides/_rels/slide39.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61.png"/><Relationship Id="rId7"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6.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58.emf"/><Relationship Id="rId4" Type="http://schemas.openxmlformats.org/officeDocument/2006/relationships/image" Target="../media/image74.png"/><Relationship Id="rId9" Type="http://schemas.openxmlformats.org/officeDocument/2006/relationships/image" Target="../media/image79.png"/></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330.png"/><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800.png"/></Relationships>
</file>

<file path=ppt/slides/_rels/slide54.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image" Target="../media/image81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80.png"/><Relationship Id="rId4" Type="http://schemas.openxmlformats.org/officeDocument/2006/relationships/image" Target="../media/image104.png"/><Relationship Id="rId9"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F7EB654D-69E2-4479-9B11-F4EED0E7073E}"/>
              </a:ext>
            </a:extLst>
          </p:cNvPr>
          <p:cNvSpPr txBox="1">
            <a:spLocks/>
          </p:cNvSpPr>
          <p:nvPr/>
        </p:nvSpPr>
        <p:spPr>
          <a:xfrm>
            <a:off x="445996" y="3976910"/>
            <a:ext cx="8695508" cy="1416442"/>
          </a:xfrm>
          <a:prstGeom prst="rect">
            <a:avLst/>
          </a:prstGeom>
        </p:spPr>
        <p:txBody>
          <a:bodyPr anchor="t"/>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solidFill>
                  <a:schemeClr val="tx1"/>
                </a:solidFill>
              </a:rPr>
              <a:t>Robert J. Frosch, PhD, PE, FACI, FASCE</a:t>
            </a:r>
          </a:p>
          <a:p>
            <a:r>
              <a:rPr lang="en-US" dirty="0">
                <a:solidFill>
                  <a:schemeClr val="tx1"/>
                </a:solidFill>
              </a:rPr>
              <a:t>Eric T. Fleet</a:t>
            </a:r>
          </a:p>
          <a:p>
            <a:r>
              <a:rPr lang="en-US" dirty="0">
                <a:solidFill>
                  <a:schemeClr val="tx1"/>
                </a:solidFill>
              </a:rPr>
              <a:t>Rebecca Glucksman</a:t>
            </a:r>
          </a:p>
        </p:txBody>
      </p:sp>
      <p:pic>
        <p:nvPicPr>
          <p:cNvPr id="12" name="Picture 2" descr="Image result for purdue civil engineering logo">
            <a:extLst>
              <a:ext uri="{FF2B5EF4-FFF2-40B4-BE49-F238E27FC236}">
                <a16:creationId xmlns:a16="http://schemas.microsoft.com/office/drawing/2014/main" id="{02589302-7BE2-43AF-A3EA-C1F82417884E}"/>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87371" y="2992399"/>
            <a:ext cx="2439434" cy="9863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pankow foundation">
            <a:extLst>
              <a:ext uri="{FF2B5EF4-FFF2-40B4-BE49-F238E27FC236}">
                <a16:creationId xmlns:a16="http://schemas.microsoft.com/office/drawing/2014/main" id="{2AFD81F2-1629-485F-BA0E-5A41A2AD415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817" t="-1" b="-1"/>
          <a:stretch/>
        </p:blipFill>
        <p:spPr bwMode="auto">
          <a:xfrm>
            <a:off x="152400" y="5872151"/>
            <a:ext cx="2842260" cy="752498"/>
          </a:xfrm>
          <a:prstGeom prst="rect">
            <a:avLst/>
          </a:prstGeom>
          <a:solidFill>
            <a:schemeClr val="tx1"/>
          </a:solidFill>
        </p:spPr>
      </p:pic>
      <p:sp>
        <p:nvSpPr>
          <p:cNvPr id="14" name="TextBox 13">
            <a:extLst>
              <a:ext uri="{FF2B5EF4-FFF2-40B4-BE49-F238E27FC236}">
                <a16:creationId xmlns:a16="http://schemas.microsoft.com/office/drawing/2014/main" id="{ED79FDA0-AFDB-4DEB-9E64-A2DEAC13C9D8}"/>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8048A769-3528-4F31-B2E7-BC6E885D55EA}"/>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B561CA86-0D62-4151-B931-815985D8CB1D}"/>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03B01F72-3233-4CA8-B2DB-15796D4EF256}"/>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087A4BFC-C2F9-45DA-964C-78A9DF7EED51}"/>
              </a:ext>
            </a:extLst>
          </p:cNvPr>
          <p:cNvSpPr txBox="1"/>
          <p:nvPr/>
        </p:nvSpPr>
        <p:spPr>
          <a:xfrm>
            <a:off x="457201" y="599811"/>
            <a:ext cx="8229600" cy="1737360"/>
          </a:xfrm>
          <a:prstGeom prst="rect">
            <a:avLst/>
          </a:prstGeom>
          <a:solidFill>
            <a:schemeClr val="accent4">
              <a:lumMod val="50000"/>
            </a:schemeClr>
          </a:solidFill>
        </p:spPr>
        <p:txBody>
          <a:bodyPr wrap="square" rtlCol="0">
            <a:spAutoFit/>
          </a:bodyPr>
          <a:lstStyle/>
          <a:p>
            <a:endParaRPr lang="en-US" dirty="0"/>
          </a:p>
        </p:txBody>
      </p:sp>
      <p:sp>
        <p:nvSpPr>
          <p:cNvPr id="10" name="Title 1">
            <a:extLst>
              <a:ext uri="{FF2B5EF4-FFF2-40B4-BE49-F238E27FC236}">
                <a16:creationId xmlns:a16="http://schemas.microsoft.com/office/drawing/2014/main" id="{F09F33A3-C16C-4EBC-BD43-D25BEE76387D}"/>
              </a:ext>
            </a:extLst>
          </p:cNvPr>
          <p:cNvSpPr txBox="1">
            <a:spLocks/>
          </p:cNvSpPr>
          <p:nvPr/>
        </p:nvSpPr>
        <p:spPr>
          <a:xfrm>
            <a:off x="510540" y="567689"/>
            <a:ext cx="7989752" cy="2067189"/>
          </a:xfrm>
          <a:prstGeom prst="rect">
            <a:avLst/>
          </a:prstGeom>
        </p:spPr>
        <p:txBody>
          <a:bodyPr>
            <a:normAutofit fontScale="97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Development and splice lengths for high-strength reinforcement</a:t>
            </a:r>
          </a:p>
          <a:p>
            <a:endParaRPr lang="en-US" dirty="0"/>
          </a:p>
          <a:p>
            <a:r>
              <a:rPr lang="en-US" dirty="0"/>
              <a:t>Volume I: general bar development</a:t>
            </a:r>
          </a:p>
        </p:txBody>
      </p:sp>
      <p:pic>
        <p:nvPicPr>
          <p:cNvPr id="3" name="Picture 2" descr="A picture containing drawing&#10;&#10;Description automatically generated">
            <a:extLst>
              <a:ext uri="{FF2B5EF4-FFF2-40B4-BE49-F238E27FC236}">
                <a16:creationId xmlns:a16="http://schemas.microsoft.com/office/drawing/2014/main" id="{96C46574-1F17-4271-B6BF-98F15B7D65E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301740" y="5731823"/>
            <a:ext cx="2743200" cy="887867"/>
          </a:xfrm>
          <a:prstGeom prst="rect">
            <a:avLst/>
          </a:prstGeom>
        </p:spPr>
      </p:pic>
      <p:pic>
        <p:nvPicPr>
          <p:cNvPr id="5" name="Picture 4" descr="A close up of a logo&#10;&#10;Description automatically generated">
            <a:extLst>
              <a:ext uri="{FF2B5EF4-FFF2-40B4-BE49-F238E27FC236}">
                <a16:creationId xmlns:a16="http://schemas.microsoft.com/office/drawing/2014/main" id="{117D8C4C-763D-4848-ACAA-1CD592C85E1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469614" y="5979785"/>
            <a:ext cx="2685253" cy="725815"/>
          </a:xfrm>
          <a:prstGeom prst="rect">
            <a:avLst/>
          </a:prstGeom>
        </p:spPr>
      </p:pic>
    </p:spTree>
    <p:extLst>
      <p:ext uri="{BB962C8B-B14F-4D97-AF65-F5344CB8AC3E}">
        <p14:creationId xmlns:p14="http://schemas.microsoft.com/office/powerpoint/2010/main" val="248420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Content Placeholder 2">
            <a:extLst>
              <a:ext uri="{FF2B5EF4-FFF2-40B4-BE49-F238E27FC236}">
                <a16:creationId xmlns:a16="http://schemas.microsoft.com/office/drawing/2014/main" id="{78AA91C5-60C6-46D2-A7E8-260B0E9C117C}"/>
              </a:ext>
            </a:extLst>
          </p:cNvPr>
          <p:cNvSpPr txBox="1">
            <a:spLocks/>
          </p:cNvSpPr>
          <p:nvPr/>
        </p:nvSpPr>
        <p:spPr>
          <a:xfrm>
            <a:off x="457201" y="1170429"/>
            <a:ext cx="8214359" cy="3706371"/>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The concrete contribution toward increasing bar stress is better estimated by the quarter root of the ratio between high-strength concrete (HSC) and normal-strength concrete (NSC) when compared to the square root</a:t>
            </a:r>
          </a:p>
          <a:p>
            <a:pPr lvl="1"/>
            <a:r>
              <a:rPr lang="en-US" sz="1800" dirty="0">
                <a:solidFill>
                  <a:schemeClr val="tx1"/>
                </a:solidFill>
              </a:rPr>
              <a:t>18% for 40</a:t>
            </a:r>
            <a:r>
              <a:rPr lang="en-US" sz="1800" i="1" dirty="0">
                <a:solidFill>
                  <a:schemeClr val="tx1"/>
                </a:solidFill>
              </a:rPr>
              <a:t>d</a:t>
            </a:r>
            <a:r>
              <a:rPr lang="en-US" sz="1800" i="1" baseline="-25000" dirty="0">
                <a:solidFill>
                  <a:schemeClr val="tx1"/>
                </a:solidFill>
              </a:rPr>
              <a:t>b</a:t>
            </a:r>
          </a:p>
          <a:p>
            <a:pPr lvl="1"/>
            <a:r>
              <a:rPr lang="en-US" sz="1800" dirty="0">
                <a:solidFill>
                  <a:schemeClr val="tx1"/>
                </a:solidFill>
              </a:rPr>
              <a:t>17% for 60</a:t>
            </a:r>
            <a:r>
              <a:rPr lang="en-US" sz="1800" i="1" dirty="0">
                <a:solidFill>
                  <a:schemeClr val="tx1"/>
                </a:solidFill>
              </a:rPr>
              <a:t>d</a:t>
            </a:r>
            <a:r>
              <a:rPr lang="en-US" sz="1800" i="1" baseline="-25000" dirty="0">
                <a:solidFill>
                  <a:schemeClr val="tx1"/>
                </a:solidFill>
              </a:rPr>
              <a:t>b</a:t>
            </a:r>
            <a:r>
              <a:rPr lang="en-US" sz="1800" dirty="0">
                <a:solidFill>
                  <a:schemeClr val="tx1"/>
                </a:solidFill>
              </a:rPr>
              <a:t> </a:t>
            </a:r>
          </a:p>
        </p:txBody>
      </p:sp>
      <p:sp>
        <p:nvSpPr>
          <p:cNvPr id="9" name="Title 1">
            <a:extLst>
              <a:ext uri="{FF2B5EF4-FFF2-40B4-BE49-F238E27FC236}">
                <a16:creationId xmlns:a16="http://schemas.microsoft.com/office/drawing/2014/main" id="{C4E162E1-B044-49C0-A3FF-2D8264EE9295}"/>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beams – unconfined Results</a:t>
            </a:r>
          </a:p>
        </p:txBody>
      </p:sp>
      <p:sp>
        <p:nvSpPr>
          <p:cNvPr id="11" name="Title 1">
            <a:extLst>
              <a:ext uri="{FF2B5EF4-FFF2-40B4-BE49-F238E27FC236}">
                <a16:creationId xmlns:a16="http://schemas.microsoft.com/office/drawing/2014/main" id="{59CFBA7F-5DFB-4A02-96EE-7B53971F29C9}"/>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sp>
        <p:nvSpPr>
          <p:cNvPr id="18" name="Content Placeholder 2">
            <a:extLst>
              <a:ext uri="{FF2B5EF4-FFF2-40B4-BE49-F238E27FC236}">
                <a16:creationId xmlns:a16="http://schemas.microsoft.com/office/drawing/2014/main" id="{A18D672D-FCF8-491A-AC5E-BBB64644D1E4}"/>
              </a:ext>
            </a:extLst>
          </p:cNvPr>
          <p:cNvSpPr txBox="1">
            <a:spLocks/>
          </p:cNvSpPr>
          <p:nvPr/>
        </p:nvSpPr>
        <p:spPr>
          <a:xfrm>
            <a:off x="2452733" y="2986613"/>
            <a:ext cx="4238534" cy="54937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50000"/>
              </a:lnSpc>
              <a:spcBef>
                <a:spcPts val="0"/>
              </a:spcBef>
              <a:spcAft>
                <a:spcPts val="0"/>
              </a:spcAft>
              <a:buNone/>
            </a:pPr>
            <a:r>
              <a:rPr lang="en-US" sz="2000" b="1" dirty="0">
                <a:solidFill>
                  <a:schemeClr val="tx1"/>
                </a:solidFill>
              </a:rPr>
              <a:t>Effect of High Strength Concrete</a:t>
            </a:r>
            <a:endParaRPr lang="en-US" sz="2000" dirty="0">
              <a:solidFill>
                <a:schemeClr val="tx1"/>
              </a:solidFill>
            </a:endParaRPr>
          </a:p>
        </p:txBody>
      </p:sp>
      <p:pic>
        <p:nvPicPr>
          <p:cNvPr id="12" name="Picture 11">
            <a:extLst>
              <a:ext uri="{FF2B5EF4-FFF2-40B4-BE49-F238E27FC236}">
                <a16:creationId xmlns:a16="http://schemas.microsoft.com/office/drawing/2014/main" id="{D19CE5F0-9B86-4073-913C-D9FE3B21C6D0}"/>
              </a:ext>
            </a:extLst>
          </p:cNvPr>
          <p:cNvPicPr>
            <a:picLocks noChangeAspect="1"/>
          </p:cNvPicPr>
          <p:nvPr/>
        </p:nvPicPr>
        <p:blipFill>
          <a:blip r:embed="rId3"/>
          <a:stretch>
            <a:fillRect/>
          </a:stretch>
        </p:blipFill>
        <p:spPr>
          <a:xfrm>
            <a:off x="1056437" y="3526687"/>
            <a:ext cx="6859857" cy="3064134"/>
          </a:xfrm>
          <a:prstGeom prst="rect">
            <a:avLst/>
          </a:prstGeom>
        </p:spPr>
      </p:pic>
    </p:spTree>
    <p:extLst>
      <p:ext uri="{BB962C8B-B14F-4D97-AF65-F5344CB8AC3E}">
        <p14:creationId xmlns:p14="http://schemas.microsoft.com/office/powerpoint/2010/main" val="1315110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945E682-3BB1-492B-9D78-E2B6ADC854A1}"/>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97A113FD-4266-43E8-B0FE-14223179F573}"/>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B364DCC-9E52-46E2-8953-E24A9F7F6AF8}"/>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5E47E9F9-CA09-4802-9290-0DE353E424E1}"/>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8BB59DA9-0DA4-4A63-9B10-1168D4B3657F}"/>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688EA4B-BDFF-486A-9D58-B61FA1B0540B}"/>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0" name="Title 1">
            <a:extLst>
              <a:ext uri="{FF2B5EF4-FFF2-40B4-BE49-F238E27FC236}">
                <a16:creationId xmlns:a16="http://schemas.microsoft.com/office/drawing/2014/main" id="{58172098-9C16-4CB5-8DAF-14614A575AA4}"/>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beams – unconfined Results</a:t>
            </a:r>
          </a:p>
        </p:txBody>
      </p:sp>
      <p:sp>
        <p:nvSpPr>
          <p:cNvPr id="11" name="Title 1">
            <a:extLst>
              <a:ext uri="{FF2B5EF4-FFF2-40B4-BE49-F238E27FC236}">
                <a16:creationId xmlns:a16="http://schemas.microsoft.com/office/drawing/2014/main" id="{C1346CD8-1098-4DCF-8302-B90248588384}"/>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pic>
        <p:nvPicPr>
          <p:cNvPr id="12" name="Picture 11">
            <a:extLst>
              <a:ext uri="{FF2B5EF4-FFF2-40B4-BE49-F238E27FC236}">
                <a16:creationId xmlns:a16="http://schemas.microsoft.com/office/drawing/2014/main" id="{2983FDCC-8628-4CED-8681-40BA5EE6C666}"/>
              </a:ext>
            </a:extLst>
          </p:cNvPr>
          <p:cNvPicPr>
            <a:picLocks noChangeAspect="1"/>
          </p:cNvPicPr>
          <p:nvPr/>
        </p:nvPicPr>
        <p:blipFill>
          <a:blip r:embed="rId3" cstate="email">
            <a:alphaModFix/>
            <a:extLst>
              <a:ext uri="{28A0092B-C50C-407E-A947-70E740481C1C}">
                <a14:useLocalDpi xmlns:a14="http://schemas.microsoft.com/office/drawing/2010/main" val="0"/>
              </a:ext>
            </a:extLst>
          </a:blip>
          <a:stretch>
            <a:fillRect/>
          </a:stretch>
        </p:blipFill>
        <p:spPr>
          <a:xfrm>
            <a:off x="320631" y="1152232"/>
            <a:ext cx="8412480" cy="5068987"/>
          </a:xfrm>
          <a:prstGeom prst="rect">
            <a:avLst/>
          </a:prstGeom>
        </p:spPr>
      </p:pic>
      <p:cxnSp>
        <p:nvCxnSpPr>
          <p:cNvPr id="14" name="Straight Connector 13">
            <a:extLst>
              <a:ext uri="{FF2B5EF4-FFF2-40B4-BE49-F238E27FC236}">
                <a16:creationId xmlns:a16="http://schemas.microsoft.com/office/drawing/2014/main" id="{4D3EB26C-D29E-443E-ABEF-5CA13075D80B}"/>
              </a:ext>
            </a:extLst>
          </p:cNvPr>
          <p:cNvCxnSpPr/>
          <p:nvPr/>
        </p:nvCxnSpPr>
        <p:spPr>
          <a:xfrm flipV="1">
            <a:off x="3429000" y="2308099"/>
            <a:ext cx="2286000" cy="1066800"/>
          </a:xfrm>
          <a:prstGeom prst="line">
            <a:avLst/>
          </a:prstGeom>
          <a:ln w="28575">
            <a:solidFill>
              <a:schemeClr val="tx1">
                <a:alpha val="68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63D54F-ACC4-4695-BCB9-06AFFB34C271}"/>
              </a:ext>
            </a:extLst>
          </p:cNvPr>
          <p:cNvCxnSpPr>
            <a:cxnSpLocks/>
          </p:cNvCxnSpPr>
          <p:nvPr/>
        </p:nvCxnSpPr>
        <p:spPr>
          <a:xfrm flipH="1">
            <a:off x="5715000" y="2231899"/>
            <a:ext cx="2209800" cy="72420"/>
          </a:xfrm>
          <a:prstGeom prst="line">
            <a:avLst/>
          </a:prstGeom>
          <a:ln w="28575">
            <a:solidFill>
              <a:schemeClr val="tx1">
                <a:alpha val="68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CC93F03-F11A-4176-97F5-359046103379}"/>
              </a:ext>
            </a:extLst>
          </p:cNvPr>
          <p:cNvSpPr txBox="1">
            <a:spLocks/>
          </p:cNvSpPr>
          <p:nvPr/>
        </p:nvSpPr>
        <p:spPr>
          <a:xfrm>
            <a:off x="228600" y="6291638"/>
            <a:ext cx="8534400" cy="51215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000" dirty="0">
                <a:solidFill>
                  <a:schemeClr val="tx1"/>
                </a:solidFill>
              </a:rPr>
              <a:t>All unconfined beams failed by splitting of the concrete</a:t>
            </a:r>
            <a:endParaRPr lang="en-US" sz="1800" dirty="0">
              <a:solidFill>
                <a:schemeClr val="tx1"/>
              </a:solidFill>
            </a:endParaRPr>
          </a:p>
        </p:txBody>
      </p:sp>
      <p:sp>
        <p:nvSpPr>
          <p:cNvPr id="13" name="Rectangle 12">
            <a:extLst>
              <a:ext uri="{FF2B5EF4-FFF2-40B4-BE49-F238E27FC236}">
                <a16:creationId xmlns:a16="http://schemas.microsoft.com/office/drawing/2014/main" id="{6725C7EE-7570-4211-9A22-7AFADC274A57}"/>
              </a:ext>
            </a:extLst>
          </p:cNvPr>
          <p:cNvSpPr/>
          <p:nvPr/>
        </p:nvSpPr>
        <p:spPr>
          <a:xfrm>
            <a:off x="6248400" y="41910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58F3D0-EE95-47D0-9B41-EAA5D0C2CE7F}"/>
              </a:ext>
            </a:extLst>
          </p:cNvPr>
          <p:cNvSpPr txBox="1"/>
          <p:nvPr/>
        </p:nvSpPr>
        <p:spPr>
          <a:xfrm>
            <a:off x="6190488" y="4111823"/>
            <a:ext cx="83581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A1035</a:t>
            </a:r>
          </a:p>
        </p:txBody>
      </p:sp>
    </p:spTree>
    <p:extLst>
      <p:ext uri="{BB962C8B-B14F-4D97-AF65-F5344CB8AC3E}">
        <p14:creationId xmlns:p14="http://schemas.microsoft.com/office/powerpoint/2010/main" val="2019837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7DEE5DE-1936-444A-811F-4003AAB5F2D2}"/>
              </a:ext>
            </a:extLst>
          </p:cNvPr>
          <p:cNvSpPr txBox="1">
            <a:spLocks/>
          </p:cNvSpPr>
          <p:nvPr/>
        </p:nvSpPr>
        <p:spPr>
          <a:xfrm>
            <a:off x="398509" y="1219201"/>
            <a:ext cx="3716291" cy="434339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spcBef>
                <a:spcPts val="0"/>
              </a:spcBef>
              <a:spcAft>
                <a:spcPts val="0"/>
              </a:spcAft>
            </a:pPr>
            <a:r>
              <a:rPr lang="en-US" sz="2000" b="1" dirty="0">
                <a:solidFill>
                  <a:schemeClr val="tx1"/>
                </a:solidFill>
              </a:rPr>
              <a:t>Confined Beams</a:t>
            </a:r>
          </a:p>
          <a:p>
            <a:pPr lvl="1">
              <a:lnSpc>
                <a:spcPct val="150000"/>
              </a:lnSpc>
              <a:spcBef>
                <a:spcPts val="0"/>
              </a:spcBef>
              <a:spcAft>
                <a:spcPts val="0"/>
              </a:spcAft>
            </a:pPr>
            <a:r>
              <a:rPr lang="en-US" sz="2000" dirty="0">
                <a:solidFill>
                  <a:schemeClr val="tx1"/>
                </a:solidFill>
              </a:rPr>
              <a:t>ASTM A615 longitudinal bars</a:t>
            </a:r>
          </a:p>
          <a:p>
            <a:pPr lvl="1">
              <a:lnSpc>
                <a:spcPct val="150000"/>
              </a:lnSpc>
              <a:spcBef>
                <a:spcPts val="0"/>
              </a:spcBef>
              <a:spcAft>
                <a:spcPts val="0"/>
              </a:spcAft>
            </a:pPr>
            <a:r>
              <a:rPr lang="en-US" sz="2000" dirty="0">
                <a:solidFill>
                  <a:schemeClr val="tx1"/>
                </a:solidFill>
              </a:rPr>
              <a:t>No. 3 &amp; 4 Stirrups, Grade 60 &amp; 100</a:t>
            </a:r>
          </a:p>
          <a:p>
            <a:pPr lvl="1">
              <a:lnSpc>
                <a:spcPct val="150000"/>
              </a:lnSpc>
              <a:spcBef>
                <a:spcPts val="0"/>
              </a:spcBef>
              <a:spcAft>
                <a:spcPts val="0"/>
              </a:spcAft>
            </a:pPr>
            <a:r>
              <a:rPr lang="en-US" sz="2000" dirty="0">
                <a:solidFill>
                  <a:schemeClr val="tx1"/>
                </a:solidFill>
              </a:rPr>
              <a:t>Normal-strength concrete and high-strength concrete</a:t>
            </a:r>
          </a:p>
          <a:p>
            <a:pPr lvl="1">
              <a:lnSpc>
                <a:spcPct val="150000"/>
              </a:lnSpc>
              <a:spcBef>
                <a:spcPts val="0"/>
              </a:spcBef>
              <a:spcAft>
                <a:spcPts val="0"/>
              </a:spcAft>
            </a:pPr>
            <a:r>
              <a:rPr lang="en-US" sz="2000" dirty="0">
                <a:solidFill>
                  <a:schemeClr val="tx1"/>
                </a:solidFill>
              </a:rPr>
              <a:t>40</a:t>
            </a:r>
            <a:r>
              <a:rPr lang="en-US" sz="2000" i="1" dirty="0">
                <a:solidFill>
                  <a:schemeClr val="tx1"/>
                </a:solidFill>
              </a:rPr>
              <a:t>d</a:t>
            </a:r>
            <a:r>
              <a:rPr lang="en-US" sz="2000" i="1" baseline="-25000" dirty="0">
                <a:solidFill>
                  <a:schemeClr val="tx1"/>
                </a:solidFill>
              </a:rPr>
              <a:t>b</a:t>
            </a:r>
            <a:r>
              <a:rPr lang="en-US" sz="2000" dirty="0">
                <a:solidFill>
                  <a:schemeClr val="tx1"/>
                </a:solidFill>
              </a:rPr>
              <a:t> &lt; </a:t>
            </a:r>
            <a:r>
              <a:rPr lang="en-US" sz="2000" i="1" dirty="0">
                <a:solidFill>
                  <a:schemeClr val="tx1"/>
                </a:solidFill>
              </a:rPr>
              <a:t>L</a:t>
            </a:r>
            <a:r>
              <a:rPr lang="en-US" sz="2000" i="1" baseline="-25000" dirty="0">
                <a:solidFill>
                  <a:schemeClr val="tx1"/>
                </a:solidFill>
              </a:rPr>
              <a:t>s</a:t>
            </a:r>
            <a:r>
              <a:rPr lang="en-US" sz="2000" dirty="0">
                <a:solidFill>
                  <a:schemeClr val="tx1"/>
                </a:solidFill>
              </a:rPr>
              <a:t> &lt; 80</a:t>
            </a:r>
            <a:r>
              <a:rPr lang="en-US" sz="2000" i="1" dirty="0">
                <a:solidFill>
                  <a:schemeClr val="tx1"/>
                </a:solidFill>
              </a:rPr>
              <a:t>d</a:t>
            </a:r>
            <a:r>
              <a:rPr lang="en-US" sz="2000" i="1" baseline="-25000" dirty="0">
                <a:solidFill>
                  <a:schemeClr val="tx1"/>
                </a:solidFill>
              </a:rPr>
              <a:t>b</a:t>
            </a:r>
          </a:p>
        </p:txBody>
      </p:sp>
      <p:grpSp>
        <p:nvGrpSpPr>
          <p:cNvPr id="4" name="Group 3">
            <a:extLst>
              <a:ext uri="{FF2B5EF4-FFF2-40B4-BE49-F238E27FC236}">
                <a16:creationId xmlns:a16="http://schemas.microsoft.com/office/drawing/2014/main" id="{9E94C1C8-6E20-4BD6-929A-74716455E7A7}"/>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02545408-ADD0-4E8D-860B-32947085D167}"/>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20601D6-85B6-4B5F-9ADF-C36095CE44A0}"/>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7825BB2-5E06-4023-8265-4CFB1BEFD26C}"/>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4CC368C1-D48A-430E-9419-1BF3628A09BB}"/>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D5E943D-C3CE-4AC8-8881-C5E0E020547B}"/>
                </a:ext>
              </a:extLst>
            </p:cNvPr>
            <p:cNvSpPr txBox="1"/>
            <p:nvPr/>
          </p:nvSpPr>
          <p:spPr>
            <a:xfrm>
              <a:off x="457201" y="599811"/>
              <a:ext cx="822960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8BBB0C66-1F2E-4A12-BE75-1109D6A3C794}"/>
              </a:ext>
            </a:extLst>
          </p:cNvPr>
          <p:cNvSpPr txBox="1">
            <a:spLocks/>
          </p:cNvSpPr>
          <p:nvPr/>
        </p:nvSpPr>
        <p:spPr>
          <a:xfrm>
            <a:off x="491490" y="548641"/>
            <a:ext cx="7989752" cy="67056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Specimen Design – Beams</a:t>
            </a:r>
          </a:p>
        </p:txBody>
      </p:sp>
      <p:sp>
        <p:nvSpPr>
          <p:cNvPr id="12" name="Title 1">
            <a:extLst>
              <a:ext uri="{FF2B5EF4-FFF2-40B4-BE49-F238E27FC236}">
                <a16:creationId xmlns:a16="http://schemas.microsoft.com/office/drawing/2014/main" id="{26A4E018-BEE5-40BE-8574-5CFDF391B810}"/>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pic>
        <p:nvPicPr>
          <p:cNvPr id="3" name="Picture 2">
            <a:extLst>
              <a:ext uri="{FF2B5EF4-FFF2-40B4-BE49-F238E27FC236}">
                <a16:creationId xmlns:a16="http://schemas.microsoft.com/office/drawing/2014/main" id="{FAF5633D-3EDD-4A64-A2AB-FB7A6E11AC7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07840" y="1273361"/>
            <a:ext cx="4409076" cy="5287676"/>
          </a:xfrm>
          <a:prstGeom prst="rect">
            <a:avLst/>
          </a:prstGeom>
        </p:spPr>
      </p:pic>
    </p:spTree>
    <p:extLst>
      <p:ext uri="{BB962C8B-B14F-4D97-AF65-F5344CB8AC3E}">
        <p14:creationId xmlns:p14="http://schemas.microsoft.com/office/powerpoint/2010/main" val="4267051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94C1C8-6E20-4BD6-929A-74716455E7A7}"/>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02545408-ADD0-4E8D-860B-32947085D167}"/>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20601D6-85B6-4B5F-9ADF-C36095CE44A0}"/>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7825BB2-5E06-4023-8265-4CFB1BEFD26C}"/>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4CC368C1-D48A-430E-9419-1BF3628A09BB}"/>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D5E943D-C3CE-4AC8-8881-C5E0E020547B}"/>
                </a:ext>
              </a:extLst>
            </p:cNvPr>
            <p:cNvSpPr txBox="1"/>
            <p:nvPr/>
          </p:nvSpPr>
          <p:spPr>
            <a:xfrm>
              <a:off x="457201" y="599811"/>
              <a:ext cx="822960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8BBB0C66-1F2E-4A12-BE75-1109D6A3C794}"/>
              </a:ext>
            </a:extLst>
          </p:cNvPr>
          <p:cNvSpPr txBox="1">
            <a:spLocks/>
          </p:cNvSpPr>
          <p:nvPr/>
        </p:nvSpPr>
        <p:spPr>
          <a:xfrm>
            <a:off x="491490" y="548641"/>
            <a:ext cx="7989752" cy="67056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Specimen Design – Beams</a:t>
            </a:r>
          </a:p>
        </p:txBody>
      </p:sp>
      <p:sp>
        <p:nvSpPr>
          <p:cNvPr id="12" name="Title 1">
            <a:extLst>
              <a:ext uri="{FF2B5EF4-FFF2-40B4-BE49-F238E27FC236}">
                <a16:creationId xmlns:a16="http://schemas.microsoft.com/office/drawing/2014/main" id="{26A4E018-BEE5-40BE-8574-5CFDF391B810}"/>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pic>
        <p:nvPicPr>
          <p:cNvPr id="3" name="Picture 2">
            <a:extLst>
              <a:ext uri="{FF2B5EF4-FFF2-40B4-BE49-F238E27FC236}">
                <a16:creationId xmlns:a16="http://schemas.microsoft.com/office/drawing/2014/main" id="{2D786BCB-B74C-4BDA-BB07-A5962607195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9741" t="16289" r="9728"/>
          <a:stretch/>
        </p:blipFill>
        <p:spPr>
          <a:xfrm>
            <a:off x="676862" y="1659021"/>
            <a:ext cx="7790277" cy="2119476"/>
          </a:xfrm>
          <a:prstGeom prst="rect">
            <a:avLst/>
          </a:prstGeom>
        </p:spPr>
      </p:pic>
      <p:sp>
        <p:nvSpPr>
          <p:cNvPr id="18" name="Content Placeholder 2">
            <a:extLst>
              <a:ext uri="{FF2B5EF4-FFF2-40B4-BE49-F238E27FC236}">
                <a16:creationId xmlns:a16="http://schemas.microsoft.com/office/drawing/2014/main" id="{BC475AE6-2C91-44D9-8387-4A3462B7D82B}"/>
              </a:ext>
            </a:extLst>
          </p:cNvPr>
          <p:cNvSpPr txBox="1">
            <a:spLocks/>
          </p:cNvSpPr>
          <p:nvPr/>
        </p:nvSpPr>
        <p:spPr>
          <a:xfrm>
            <a:off x="3000466" y="1199094"/>
            <a:ext cx="2971800" cy="54937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50000"/>
              </a:lnSpc>
              <a:spcBef>
                <a:spcPts val="0"/>
              </a:spcBef>
              <a:spcAft>
                <a:spcPts val="0"/>
              </a:spcAft>
              <a:buNone/>
            </a:pPr>
            <a:r>
              <a:rPr lang="en-US" sz="2000" b="1" dirty="0">
                <a:solidFill>
                  <a:schemeClr val="tx1"/>
                </a:solidFill>
              </a:rPr>
              <a:t>Test Setup Dimensions</a:t>
            </a:r>
            <a:endParaRPr lang="en-US" sz="2000" dirty="0">
              <a:solidFill>
                <a:schemeClr val="tx1"/>
              </a:solidFill>
            </a:endParaRPr>
          </a:p>
        </p:txBody>
      </p:sp>
      <p:pic>
        <p:nvPicPr>
          <p:cNvPr id="16" name="Picture 15">
            <a:extLst>
              <a:ext uri="{FF2B5EF4-FFF2-40B4-BE49-F238E27FC236}">
                <a16:creationId xmlns:a16="http://schemas.microsoft.com/office/drawing/2014/main" id="{912A5E90-1389-4BDB-A6C9-10320211AC3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3390" y="3962400"/>
            <a:ext cx="8229600" cy="2612210"/>
          </a:xfrm>
          <a:prstGeom prst="rect">
            <a:avLst/>
          </a:prstGeom>
        </p:spPr>
      </p:pic>
    </p:spTree>
    <p:extLst>
      <p:ext uri="{BB962C8B-B14F-4D97-AF65-F5344CB8AC3E}">
        <p14:creationId xmlns:p14="http://schemas.microsoft.com/office/powerpoint/2010/main" val="747706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Content Placeholder 2">
            <a:extLst>
              <a:ext uri="{FF2B5EF4-FFF2-40B4-BE49-F238E27FC236}">
                <a16:creationId xmlns:a16="http://schemas.microsoft.com/office/drawing/2014/main" id="{78AA91C5-60C6-46D2-A7E8-260B0E9C117C}"/>
              </a:ext>
            </a:extLst>
          </p:cNvPr>
          <p:cNvSpPr txBox="1">
            <a:spLocks/>
          </p:cNvSpPr>
          <p:nvPr/>
        </p:nvSpPr>
        <p:spPr>
          <a:xfrm>
            <a:off x="457201" y="1170430"/>
            <a:ext cx="7848599" cy="283940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Longitudinal cracking present above splice, regardless of failure mode</a:t>
            </a:r>
          </a:p>
          <a:p>
            <a:r>
              <a:rPr lang="en-US" sz="2000" dirty="0">
                <a:solidFill>
                  <a:schemeClr val="tx1"/>
                </a:solidFill>
              </a:rPr>
              <a:t>Splitting and flexural failures occurred</a:t>
            </a:r>
          </a:p>
          <a:p>
            <a:pPr lvl="1"/>
            <a:r>
              <a:rPr lang="en-US" sz="1800" dirty="0">
                <a:solidFill>
                  <a:schemeClr val="tx1"/>
                </a:solidFill>
              </a:rPr>
              <a:t>Transition in failure mode by increasing confinement pressure</a:t>
            </a:r>
          </a:p>
          <a:p>
            <a:pPr lvl="1"/>
            <a:r>
              <a:rPr lang="en-US" sz="1800" dirty="0">
                <a:solidFill>
                  <a:schemeClr val="tx1"/>
                </a:solidFill>
              </a:rPr>
              <a:t>For example, C3/60-50-5-</a:t>
            </a:r>
            <a:r>
              <a:rPr lang="en-US" sz="1800" u="sng" dirty="0">
                <a:solidFill>
                  <a:schemeClr val="tx1"/>
                </a:solidFill>
              </a:rPr>
              <a:t>150</a:t>
            </a:r>
            <a:r>
              <a:rPr lang="en-US" sz="1800" dirty="0">
                <a:solidFill>
                  <a:schemeClr val="tx1"/>
                </a:solidFill>
              </a:rPr>
              <a:t> failed in splitting while C3/60-50-5-</a:t>
            </a:r>
            <a:r>
              <a:rPr lang="en-US" sz="1800" u="sng" dirty="0">
                <a:solidFill>
                  <a:schemeClr val="tx1"/>
                </a:solidFill>
              </a:rPr>
              <a:t>200</a:t>
            </a:r>
            <a:r>
              <a:rPr lang="en-US" sz="1800" dirty="0">
                <a:solidFill>
                  <a:schemeClr val="tx1"/>
                </a:solidFill>
              </a:rPr>
              <a:t> failed in flexure at the north support</a:t>
            </a:r>
          </a:p>
        </p:txBody>
      </p:sp>
      <p:sp>
        <p:nvSpPr>
          <p:cNvPr id="9" name="Title 1">
            <a:extLst>
              <a:ext uri="{FF2B5EF4-FFF2-40B4-BE49-F238E27FC236}">
                <a16:creationId xmlns:a16="http://schemas.microsoft.com/office/drawing/2014/main" id="{C4E162E1-B044-49C0-A3FF-2D8264EE9295}"/>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beams – confined Results</a:t>
            </a:r>
          </a:p>
        </p:txBody>
      </p:sp>
      <p:sp>
        <p:nvSpPr>
          <p:cNvPr id="11" name="Title 1">
            <a:extLst>
              <a:ext uri="{FF2B5EF4-FFF2-40B4-BE49-F238E27FC236}">
                <a16:creationId xmlns:a16="http://schemas.microsoft.com/office/drawing/2014/main" id="{59CFBA7F-5DFB-4A02-96EE-7B53971F29C9}"/>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grpSp>
        <p:nvGrpSpPr>
          <p:cNvPr id="38" name="Group 37">
            <a:extLst>
              <a:ext uri="{FF2B5EF4-FFF2-40B4-BE49-F238E27FC236}">
                <a16:creationId xmlns:a16="http://schemas.microsoft.com/office/drawing/2014/main" id="{F9D90E0C-EBE2-4340-AF70-33DC54F4ED64}"/>
              </a:ext>
            </a:extLst>
          </p:cNvPr>
          <p:cNvGrpSpPr/>
          <p:nvPr/>
        </p:nvGrpSpPr>
        <p:grpSpPr>
          <a:xfrm>
            <a:off x="4953000" y="2921550"/>
            <a:ext cx="3892769" cy="3019144"/>
            <a:chOff x="4953000" y="2921550"/>
            <a:chExt cx="3892769" cy="3019144"/>
          </a:xfrm>
        </p:grpSpPr>
        <p:grpSp>
          <p:nvGrpSpPr>
            <p:cNvPr id="37" name="Group 36">
              <a:extLst>
                <a:ext uri="{FF2B5EF4-FFF2-40B4-BE49-F238E27FC236}">
                  <a16:creationId xmlns:a16="http://schemas.microsoft.com/office/drawing/2014/main" id="{4836EC5A-5EA7-4FB5-AFB3-BC9A0D651DD2}"/>
                </a:ext>
              </a:extLst>
            </p:cNvPr>
            <p:cNvGrpSpPr/>
            <p:nvPr/>
          </p:nvGrpSpPr>
          <p:grpSpPr>
            <a:xfrm>
              <a:off x="4953000" y="2971800"/>
              <a:ext cx="3892769" cy="2968894"/>
              <a:chOff x="4953000" y="2971800"/>
              <a:chExt cx="3892769" cy="2968894"/>
            </a:xfrm>
          </p:grpSpPr>
          <p:grpSp>
            <p:nvGrpSpPr>
              <p:cNvPr id="32" name="Group 31">
                <a:extLst>
                  <a:ext uri="{FF2B5EF4-FFF2-40B4-BE49-F238E27FC236}">
                    <a16:creationId xmlns:a16="http://schemas.microsoft.com/office/drawing/2014/main" id="{46B9BE6E-A77D-436A-87A5-674E70D0B9D3}"/>
                  </a:ext>
                </a:extLst>
              </p:cNvPr>
              <p:cNvGrpSpPr/>
              <p:nvPr/>
            </p:nvGrpSpPr>
            <p:grpSpPr>
              <a:xfrm>
                <a:off x="4953000" y="2971800"/>
                <a:ext cx="3892769" cy="2968894"/>
                <a:chOff x="4953000" y="2971800"/>
                <a:chExt cx="3892769" cy="2968894"/>
              </a:xfrm>
            </p:grpSpPr>
            <p:pic>
              <p:nvPicPr>
                <p:cNvPr id="16" name="Picture 15" descr="A large machine in a building&#10;&#10;Description automatically generated">
                  <a:extLst>
                    <a:ext uri="{FF2B5EF4-FFF2-40B4-BE49-F238E27FC236}">
                      <a16:creationId xmlns:a16="http://schemas.microsoft.com/office/drawing/2014/main" id="{8770E7DD-9242-49DF-8166-558AEA6E7D3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953000" y="2971800"/>
                  <a:ext cx="3892769" cy="2968894"/>
                </a:xfrm>
                <a:prstGeom prst="rect">
                  <a:avLst/>
                </a:prstGeom>
              </p:spPr>
            </p:pic>
            <p:sp>
              <p:nvSpPr>
                <p:cNvPr id="30" name="Oval 29">
                  <a:extLst>
                    <a:ext uri="{FF2B5EF4-FFF2-40B4-BE49-F238E27FC236}">
                      <a16:creationId xmlns:a16="http://schemas.microsoft.com/office/drawing/2014/main" id="{27498F0B-8D24-47FC-83EB-CE6D6DC539BA}"/>
                    </a:ext>
                  </a:extLst>
                </p:cNvPr>
                <p:cNvSpPr/>
                <p:nvPr/>
              </p:nvSpPr>
              <p:spPr>
                <a:xfrm rot="19625691">
                  <a:off x="8125966" y="3971734"/>
                  <a:ext cx="152400" cy="762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646228B4-62DA-4103-A8C9-47B73B971912}"/>
                  </a:ext>
                </a:extLst>
              </p:cNvPr>
              <p:cNvCxnSpPr>
                <a:stCxn id="30" idx="2"/>
              </p:cNvCxnSpPr>
              <p:nvPr/>
            </p:nvCxnSpPr>
            <p:spPr>
              <a:xfrm flipH="1">
                <a:off x="5660097" y="4051230"/>
                <a:ext cx="2478094" cy="1023775"/>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1996E18-77BF-4FEE-AF22-892C9CFF8056}"/>
                  </a:ext>
                </a:extLst>
              </p:cNvPr>
              <p:cNvCxnSpPr>
                <a:endCxn id="30" idx="6"/>
              </p:cNvCxnSpPr>
              <p:nvPr/>
            </p:nvCxnSpPr>
            <p:spPr>
              <a:xfrm flipH="1" flipV="1">
                <a:off x="8266141" y="3968438"/>
                <a:ext cx="564873" cy="1106567"/>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Content Placeholder 2">
              <a:extLst>
                <a:ext uri="{FF2B5EF4-FFF2-40B4-BE49-F238E27FC236}">
                  <a16:creationId xmlns:a16="http://schemas.microsoft.com/office/drawing/2014/main" id="{6CAFB374-F02C-414C-B9D0-1D9DDEE3E1C2}"/>
                </a:ext>
              </a:extLst>
            </p:cNvPr>
            <p:cNvSpPr txBox="1">
              <a:spLocks/>
            </p:cNvSpPr>
            <p:nvPr/>
          </p:nvSpPr>
          <p:spPr>
            <a:xfrm>
              <a:off x="7287745" y="2921550"/>
              <a:ext cx="1558024" cy="469047"/>
            </a:xfrm>
            <a:prstGeom prst="rect">
              <a:avLst/>
            </a:prstGeom>
            <a:solidFill>
              <a:schemeClr val="bg1"/>
            </a:solidFill>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1600" dirty="0">
                  <a:solidFill>
                    <a:schemeClr val="tx1"/>
                  </a:solidFill>
                </a:rPr>
                <a:t>C3/60-50-5-200</a:t>
              </a:r>
            </a:p>
          </p:txBody>
        </p:sp>
      </p:grpSp>
      <p:grpSp>
        <p:nvGrpSpPr>
          <p:cNvPr id="31" name="Group 30">
            <a:extLst>
              <a:ext uri="{FF2B5EF4-FFF2-40B4-BE49-F238E27FC236}">
                <a16:creationId xmlns:a16="http://schemas.microsoft.com/office/drawing/2014/main" id="{985AA8C9-A012-41B4-A66F-5F463347CFD2}"/>
              </a:ext>
            </a:extLst>
          </p:cNvPr>
          <p:cNvGrpSpPr/>
          <p:nvPr/>
        </p:nvGrpSpPr>
        <p:grpSpPr>
          <a:xfrm>
            <a:off x="5660097" y="5075005"/>
            <a:ext cx="3170917" cy="1215441"/>
            <a:chOff x="5702286" y="5141717"/>
            <a:chExt cx="3170917" cy="1215441"/>
          </a:xfrm>
        </p:grpSpPr>
        <p:pic>
          <p:nvPicPr>
            <p:cNvPr id="22" name="Picture 21" descr="A picture containing outdoor, beach, sitting, old&#10;&#10;Description automatically generated">
              <a:extLst>
                <a:ext uri="{FF2B5EF4-FFF2-40B4-BE49-F238E27FC236}">
                  <a16:creationId xmlns:a16="http://schemas.microsoft.com/office/drawing/2014/main" id="{F44C0C78-04EA-4506-87FF-03E04E2C0C90}"/>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702286" y="5141717"/>
              <a:ext cx="3170917" cy="1215441"/>
            </a:xfrm>
            <a:prstGeom prst="rect">
              <a:avLst/>
            </a:prstGeom>
            <a:ln w="19050">
              <a:solidFill>
                <a:srgbClr val="FF0000"/>
              </a:solidFill>
            </a:ln>
          </p:spPr>
        </p:pic>
        <p:cxnSp>
          <p:nvCxnSpPr>
            <p:cNvPr id="23" name="Straight Arrow Connector 22">
              <a:extLst>
                <a:ext uri="{FF2B5EF4-FFF2-40B4-BE49-F238E27FC236}">
                  <a16:creationId xmlns:a16="http://schemas.microsoft.com/office/drawing/2014/main" id="{5C6EF9A7-CBF0-4DBD-8537-AFE70F3DCEFD}"/>
                </a:ext>
              </a:extLst>
            </p:cNvPr>
            <p:cNvCxnSpPr>
              <a:cxnSpLocks/>
            </p:cNvCxnSpPr>
            <p:nvPr/>
          </p:nvCxnSpPr>
          <p:spPr>
            <a:xfrm flipH="1" flipV="1">
              <a:off x="7947845" y="5524748"/>
              <a:ext cx="815155" cy="3691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545AEE5-CBF1-4BF4-8FB0-21BAE914A461}"/>
                </a:ext>
              </a:extLst>
            </p:cNvPr>
            <p:cNvCxnSpPr>
              <a:cxnSpLocks/>
            </p:cNvCxnSpPr>
            <p:nvPr/>
          </p:nvCxnSpPr>
          <p:spPr>
            <a:xfrm flipH="1" flipV="1">
              <a:off x="7553986" y="5771133"/>
              <a:ext cx="218414" cy="5382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8E6D6D5-F896-4C86-A96B-468196A21E9D}"/>
                </a:ext>
              </a:extLst>
            </p:cNvPr>
            <p:cNvCxnSpPr>
              <a:cxnSpLocks/>
            </p:cNvCxnSpPr>
            <p:nvPr/>
          </p:nvCxnSpPr>
          <p:spPr>
            <a:xfrm flipV="1">
              <a:off x="6694765" y="5365887"/>
              <a:ext cx="175445" cy="5060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2AA002E-552E-4966-9907-F5EB01C693FA}"/>
                </a:ext>
              </a:extLst>
            </p:cNvPr>
            <p:cNvCxnSpPr>
              <a:cxnSpLocks/>
            </p:cNvCxnSpPr>
            <p:nvPr/>
          </p:nvCxnSpPr>
          <p:spPr>
            <a:xfrm flipV="1">
              <a:off x="5792576" y="5714519"/>
              <a:ext cx="175445" cy="5060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C3_60-50-5-150">
            <a:hlinkClick r:id="" action="ppaction://media"/>
            <a:extLst>
              <a:ext uri="{FF2B5EF4-FFF2-40B4-BE49-F238E27FC236}">
                <a16:creationId xmlns:a16="http://schemas.microsoft.com/office/drawing/2014/main" id="{A65998D4-CDF4-413B-A40B-8FD7856B93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8231" y="3358372"/>
            <a:ext cx="4590794" cy="2582321"/>
          </a:xfrm>
          <a:prstGeom prst="rect">
            <a:avLst/>
          </a:prstGeom>
        </p:spPr>
      </p:pic>
      <p:sp>
        <p:nvSpPr>
          <p:cNvPr id="12" name="Content Placeholder 2">
            <a:extLst>
              <a:ext uri="{FF2B5EF4-FFF2-40B4-BE49-F238E27FC236}">
                <a16:creationId xmlns:a16="http://schemas.microsoft.com/office/drawing/2014/main" id="{5318315F-9E2B-4353-A68C-7CDD5347B51C}"/>
              </a:ext>
            </a:extLst>
          </p:cNvPr>
          <p:cNvSpPr txBox="1">
            <a:spLocks/>
          </p:cNvSpPr>
          <p:nvPr/>
        </p:nvSpPr>
        <p:spPr>
          <a:xfrm>
            <a:off x="3254801" y="3322346"/>
            <a:ext cx="1634224" cy="482787"/>
          </a:xfrm>
          <a:prstGeom prst="rect">
            <a:avLst/>
          </a:prstGeom>
          <a:solidFill>
            <a:schemeClr val="bg1"/>
          </a:solidFill>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1600" dirty="0">
                <a:solidFill>
                  <a:schemeClr val="tx1"/>
                </a:solidFill>
              </a:rPr>
              <a:t>C3/60-50-5-150</a:t>
            </a:r>
          </a:p>
        </p:txBody>
      </p:sp>
    </p:spTree>
    <p:extLst>
      <p:ext uri="{BB962C8B-B14F-4D97-AF65-F5344CB8AC3E}">
        <p14:creationId xmlns:p14="http://schemas.microsoft.com/office/powerpoint/2010/main" val="27438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Content Placeholder 2">
            <a:extLst>
              <a:ext uri="{FF2B5EF4-FFF2-40B4-BE49-F238E27FC236}">
                <a16:creationId xmlns:a16="http://schemas.microsoft.com/office/drawing/2014/main" id="{78AA91C5-60C6-46D2-A7E8-260B0E9C117C}"/>
              </a:ext>
            </a:extLst>
          </p:cNvPr>
          <p:cNvSpPr txBox="1">
            <a:spLocks/>
          </p:cNvSpPr>
          <p:nvPr/>
        </p:nvSpPr>
        <p:spPr>
          <a:xfrm>
            <a:off x="457201" y="1170430"/>
            <a:ext cx="7848599" cy="9631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Effect of splice length on bar stress is best represented by the square root (Glucksman 2018)</a:t>
            </a:r>
          </a:p>
        </p:txBody>
      </p:sp>
      <p:sp>
        <p:nvSpPr>
          <p:cNvPr id="9" name="Title 1">
            <a:extLst>
              <a:ext uri="{FF2B5EF4-FFF2-40B4-BE49-F238E27FC236}">
                <a16:creationId xmlns:a16="http://schemas.microsoft.com/office/drawing/2014/main" id="{C4E162E1-B044-49C0-A3FF-2D8264EE9295}"/>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beams – confined Results</a:t>
            </a:r>
          </a:p>
        </p:txBody>
      </p:sp>
      <p:sp>
        <p:nvSpPr>
          <p:cNvPr id="11" name="Title 1">
            <a:extLst>
              <a:ext uri="{FF2B5EF4-FFF2-40B4-BE49-F238E27FC236}">
                <a16:creationId xmlns:a16="http://schemas.microsoft.com/office/drawing/2014/main" id="{59CFBA7F-5DFB-4A02-96EE-7B53971F29C9}"/>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graphicFrame>
        <p:nvGraphicFramePr>
          <p:cNvPr id="13" name="Chart 12">
            <a:extLst>
              <a:ext uri="{FF2B5EF4-FFF2-40B4-BE49-F238E27FC236}">
                <a16:creationId xmlns:a16="http://schemas.microsoft.com/office/drawing/2014/main" id="{10897707-0E47-4FE7-A917-419D11B80D58}"/>
              </a:ext>
            </a:extLst>
          </p:cNvPr>
          <p:cNvGraphicFramePr/>
          <p:nvPr>
            <p:extLst>
              <p:ext uri="{D42A27DB-BD31-4B8C-83A1-F6EECF244321}">
                <p14:modId xmlns:p14="http://schemas.microsoft.com/office/powerpoint/2010/main" val="3495838221"/>
              </p:ext>
            </p:extLst>
          </p:nvPr>
        </p:nvGraphicFramePr>
        <p:xfrm>
          <a:off x="1066800" y="2243239"/>
          <a:ext cx="6511290" cy="4088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2569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Content Placeholder 2">
            <a:extLst>
              <a:ext uri="{FF2B5EF4-FFF2-40B4-BE49-F238E27FC236}">
                <a16:creationId xmlns:a16="http://schemas.microsoft.com/office/drawing/2014/main" id="{78AA91C5-60C6-46D2-A7E8-260B0E9C117C}"/>
              </a:ext>
            </a:extLst>
          </p:cNvPr>
          <p:cNvSpPr txBox="1">
            <a:spLocks/>
          </p:cNvSpPr>
          <p:nvPr/>
        </p:nvSpPr>
        <p:spPr>
          <a:xfrm>
            <a:off x="457201" y="1170430"/>
            <a:ext cx="7848599" cy="963170"/>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As confinement pressure increases, bar stress increases until a flexural failure is induced, after which additional confinement pressure has no effect. (Glucksman 2018)</a:t>
            </a:r>
          </a:p>
        </p:txBody>
      </p:sp>
      <p:sp>
        <p:nvSpPr>
          <p:cNvPr id="9" name="Title 1">
            <a:extLst>
              <a:ext uri="{FF2B5EF4-FFF2-40B4-BE49-F238E27FC236}">
                <a16:creationId xmlns:a16="http://schemas.microsoft.com/office/drawing/2014/main" id="{C4E162E1-B044-49C0-A3FF-2D8264EE9295}"/>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beams – confined Results</a:t>
            </a:r>
          </a:p>
        </p:txBody>
      </p:sp>
      <p:sp>
        <p:nvSpPr>
          <p:cNvPr id="11" name="Title 1">
            <a:extLst>
              <a:ext uri="{FF2B5EF4-FFF2-40B4-BE49-F238E27FC236}">
                <a16:creationId xmlns:a16="http://schemas.microsoft.com/office/drawing/2014/main" id="{59CFBA7F-5DFB-4A02-96EE-7B53971F29C9}"/>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graphicFrame>
        <p:nvGraphicFramePr>
          <p:cNvPr id="12" name="Chart 11">
            <a:extLst>
              <a:ext uri="{FF2B5EF4-FFF2-40B4-BE49-F238E27FC236}">
                <a16:creationId xmlns:a16="http://schemas.microsoft.com/office/drawing/2014/main" id="{0DAB56C8-2D25-44AF-B6AB-1613095D782E}"/>
              </a:ext>
            </a:extLst>
          </p:cNvPr>
          <p:cNvGraphicFramePr/>
          <p:nvPr>
            <p:extLst>
              <p:ext uri="{D42A27DB-BD31-4B8C-83A1-F6EECF244321}">
                <p14:modId xmlns:p14="http://schemas.microsoft.com/office/powerpoint/2010/main" val="3711198740"/>
              </p:ext>
            </p:extLst>
          </p:nvPr>
        </p:nvGraphicFramePr>
        <p:xfrm>
          <a:off x="990600" y="2243239"/>
          <a:ext cx="6915150" cy="416052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Arrow Connector 18">
            <a:extLst>
              <a:ext uri="{FF2B5EF4-FFF2-40B4-BE49-F238E27FC236}">
                <a16:creationId xmlns:a16="http://schemas.microsoft.com/office/drawing/2014/main" id="{6378FA95-D19A-46A9-BEB6-8F9F04D33866}"/>
              </a:ext>
            </a:extLst>
          </p:cNvPr>
          <p:cNvCxnSpPr>
            <a:cxnSpLocks/>
          </p:cNvCxnSpPr>
          <p:nvPr/>
        </p:nvCxnSpPr>
        <p:spPr>
          <a:xfrm flipH="1" flipV="1">
            <a:off x="5486400" y="2709761"/>
            <a:ext cx="891540" cy="4906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2703735-B086-43E9-AE3C-5C0FFAE9FCDD}"/>
              </a:ext>
            </a:extLst>
          </p:cNvPr>
          <p:cNvCxnSpPr>
            <a:cxnSpLocks/>
          </p:cNvCxnSpPr>
          <p:nvPr/>
        </p:nvCxnSpPr>
        <p:spPr>
          <a:xfrm flipV="1">
            <a:off x="6858000" y="2709762"/>
            <a:ext cx="411480" cy="4144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328">
            <a:extLst>
              <a:ext uri="{FF2B5EF4-FFF2-40B4-BE49-F238E27FC236}">
                <a16:creationId xmlns:a16="http://schemas.microsoft.com/office/drawing/2014/main" id="{232D9738-DF29-41B9-8921-DCCB73D0C7D3}"/>
              </a:ext>
            </a:extLst>
          </p:cNvPr>
          <p:cNvSpPr txBox="1"/>
          <p:nvPr/>
        </p:nvSpPr>
        <p:spPr>
          <a:xfrm>
            <a:off x="6019800" y="3040908"/>
            <a:ext cx="1447800" cy="404914"/>
          </a:xfrm>
          <a:prstGeom prst="rect">
            <a:avLst/>
          </a:prstGeom>
          <a:solidFill>
            <a:schemeClr val="bg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r>
              <a:rPr lang="en-US" sz="1600" dirty="0"/>
              <a:t>Flexural Failure</a:t>
            </a:r>
            <a:endParaRPr lang="en-US" sz="16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30" name="Text Box 328">
            <a:extLst>
              <a:ext uri="{FF2B5EF4-FFF2-40B4-BE49-F238E27FC236}">
                <a16:creationId xmlns:a16="http://schemas.microsoft.com/office/drawing/2014/main" id="{8B2FAA97-DBF5-4F4D-AFE5-4801C5705DC8}"/>
              </a:ext>
            </a:extLst>
          </p:cNvPr>
          <p:cNvSpPr txBox="1"/>
          <p:nvPr/>
        </p:nvSpPr>
        <p:spPr>
          <a:xfrm>
            <a:off x="4279900" y="3392176"/>
            <a:ext cx="609600" cy="404914"/>
          </a:xfrm>
          <a:prstGeom prst="rect">
            <a:avLst/>
          </a:prstGeom>
          <a:solidFill>
            <a:schemeClr val="bg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r>
              <a:rPr lang="en-US" sz="1600" dirty="0"/>
              <a:t>40</a:t>
            </a:r>
            <a:r>
              <a:rPr lang="en-US" sz="1600" i="1" dirty="0"/>
              <a:t>d</a:t>
            </a:r>
            <a:r>
              <a:rPr lang="en-US" sz="1600" i="1" baseline="-25000" dirty="0"/>
              <a:t>b</a:t>
            </a:r>
            <a:endParaRPr lang="en-US" sz="1600" i="1" baseline="-250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31" name="Text Box 328">
            <a:extLst>
              <a:ext uri="{FF2B5EF4-FFF2-40B4-BE49-F238E27FC236}">
                <a16:creationId xmlns:a16="http://schemas.microsoft.com/office/drawing/2014/main" id="{D3FF55F5-B9CA-45F1-A6CB-D84217530FE7}"/>
              </a:ext>
            </a:extLst>
          </p:cNvPr>
          <p:cNvSpPr txBox="1"/>
          <p:nvPr/>
        </p:nvSpPr>
        <p:spPr>
          <a:xfrm>
            <a:off x="4267200" y="2819400"/>
            <a:ext cx="609600" cy="404914"/>
          </a:xfrm>
          <a:prstGeom prst="rect">
            <a:avLst/>
          </a:prstGeom>
          <a:solidFill>
            <a:schemeClr val="bg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r>
              <a:rPr lang="en-US" sz="1600" dirty="0"/>
              <a:t>60</a:t>
            </a:r>
            <a:r>
              <a:rPr lang="en-US" sz="1600" i="1" dirty="0"/>
              <a:t>d</a:t>
            </a:r>
            <a:r>
              <a:rPr lang="en-US" sz="1600" i="1" baseline="-25000" dirty="0"/>
              <a:t>b</a:t>
            </a:r>
            <a:endParaRPr lang="en-US" sz="1600" i="1" baseline="-250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222907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19455"/>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59CFBA7F-5DFB-4A02-96EE-7B53971F29C9}"/>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B609593-3AF0-47C6-A644-555B6B26CDD3}"/>
                  </a:ext>
                </a:extLst>
              </p:cNvPr>
              <p:cNvSpPr/>
              <p:nvPr/>
            </p:nvSpPr>
            <p:spPr>
              <a:xfrm>
                <a:off x="3246120" y="3200400"/>
                <a:ext cx="2312877" cy="890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𝜌</m:t>
                          </m:r>
                        </m:e>
                        <m:sub>
                          <m:r>
                            <a:rPr lang="en-US" sz="2400" i="1">
                              <a:solidFill>
                                <a:schemeClr val="tx1"/>
                              </a:solidFill>
                              <a:latin typeface="Cambria Math" panose="02040503050406030204" pitchFamily="18" charset="0"/>
                            </a:rPr>
                            <m:t>𝑡</m:t>
                          </m:r>
                        </m:sub>
                      </m:sSub>
                      <m:r>
                        <a:rPr lang="en-US" sz="2400" i="0">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𝐴</m:t>
                              </m:r>
                            </m:e>
                            <m:sub>
                              <m:r>
                                <a:rPr lang="en-US" sz="2400" i="1">
                                  <a:solidFill>
                                    <a:schemeClr val="tx1"/>
                                  </a:solidFill>
                                  <a:latin typeface="Cambria Math" panose="02040503050406030204" pitchFamily="18" charset="0"/>
                                </a:rPr>
                                <m:t>𝑣</m:t>
                              </m:r>
                            </m:sub>
                          </m:sSub>
                        </m:num>
                        <m:den>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𝐴</m:t>
                              </m:r>
                            </m:e>
                            <m:sub>
                              <m:r>
                                <a:rPr lang="en-US" sz="2400" i="1">
                                  <a:solidFill>
                                    <a:schemeClr val="tx1"/>
                                  </a:solidFill>
                                  <a:latin typeface="Cambria Math" panose="02040503050406030204" pitchFamily="18" charset="0"/>
                                </a:rPr>
                                <m:t>𝑔</m:t>
                              </m:r>
                            </m:sub>
                          </m:sSub>
                        </m:den>
                      </m:f>
                      <m:r>
                        <a:rPr lang="en-US" sz="2400" i="0">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𝑁</m:t>
                              </m:r>
                            </m:e>
                            <m:sub>
                              <m:r>
                                <a:rPr lang="en-US" sz="2400" i="1">
                                  <a:solidFill>
                                    <a:schemeClr val="tx1"/>
                                  </a:solidFill>
                                  <a:latin typeface="Cambria Math" panose="02040503050406030204" pitchFamily="18" charset="0"/>
                                </a:rPr>
                                <m:t>𝑙</m:t>
                              </m:r>
                            </m:sub>
                          </m:sSub>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𝐴</m:t>
                              </m:r>
                            </m:e>
                            <m:sub>
                              <m:r>
                                <a:rPr lang="en-US" sz="2400" i="1">
                                  <a:solidFill>
                                    <a:schemeClr val="tx1"/>
                                  </a:solidFill>
                                  <a:latin typeface="Cambria Math" panose="02040503050406030204" pitchFamily="18" charset="0"/>
                                </a:rPr>
                                <m:t>𝑡</m:t>
                              </m:r>
                            </m:sub>
                          </m:sSub>
                        </m:num>
                        <m:den>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𝑏</m:t>
                              </m:r>
                            </m:e>
                            <m:sub>
                              <m:r>
                                <a:rPr lang="en-US" sz="2400" i="1">
                                  <a:solidFill>
                                    <a:schemeClr val="tx1"/>
                                  </a:solidFill>
                                  <a:latin typeface="Cambria Math" panose="02040503050406030204" pitchFamily="18" charset="0"/>
                                </a:rPr>
                                <m:t>𝑤</m:t>
                              </m:r>
                            </m:sub>
                          </m:sSub>
                          <m:r>
                            <a:rPr lang="en-US" sz="2400" i="1">
                              <a:solidFill>
                                <a:schemeClr val="tx1"/>
                              </a:solidFill>
                              <a:latin typeface="Cambria Math" panose="02040503050406030204" pitchFamily="18" charset="0"/>
                            </a:rPr>
                            <m:t>𝑠</m:t>
                          </m:r>
                        </m:den>
                      </m:f>
                    </m:oMath>
                  </m:oMathPara>
                </a14:m>
                <a:endParaRPr lang="en-US" sz="2400" dirty="0">
                  <a:solidFill>
                    <a:schemeClr val="tx1"/>
                  </a:solidFill>
                </a:endParaRPr>
              </a:p>
            </p:txBody>
          </p:sp>
        </mc:Choice>
        <mc:Fallback xmlns="">
          <p:sp>
            <p:nvSpPr>
              <p:cNvPr id="17" name="Rectangle 16">
                <a:extLst>
                  <a:ext uri="{FF2B5EF4-FFF2-40B4-BE49-F238E27FC236}">
                    <a16:creationId xmlns:a16="http://schemas.microsoft.com/office/drawing/2014/main" id="{5B609593-3AF0-47C6-A644-555B6B26CDD3}"/>
                  </a:ext>
                </a:extLst>
              </p:cNvPr>
              <p:cNvSpPr>
                <a:spLocks noRot="1" noChangeAspect="1" noMove="1" noResize="1" noEditPoints="1" noAdjustHandles="1" noChangeArrowheads="1" noChangeShapeType="1" noTextEdit="1"/>
              </p:cNvSpPr>
              <p:nvPr/>
            </p:nvSpPr>
            <p:spPr>
              <a:xfrm>
                <a:off x="3246120" y="3200400"/>
                <a:ext cx="2312877" cy="890757"/>
              </a:xfrm>
              <a:prstGeom prst="rect">
                <a:avLst/>
              </a:prstGeom>
              <a:blipFill>
                <a:blip r:embed="rId3"/>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E469B05D-1759-409D-988D-7BA16913F78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47800" y="4556997"/>
            <a:ext cx="6661209" cy="2261146"/>
          </a:xfrm>
          <a:prstGeom prst="rect">
            <a:avLst/>
          </a:prstGeom>
        </p:spPr>
      </p:pic>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03413210-EC49-4FD1-93EF-10D1866481FF}"/>
                  </a:ext>
                </a:extLst>
              </p:cNvPr>
              <p:cNvSpPr txBox="1">
                <a:spLocks/>
              </p:cNvSpPr>
              <p:nvPr/>
            </p:nvSpPr>
            <p:spPr>
              <a:xfrm>
                <a:off x="457201" y="1170430"/>
                <a:ext cx="8214359" cy="173117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The distributed transverse reinforcement ratio,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𝜌</m:t>
                        </m:r>
                      </m:e>
                      <m:sub>
                        <m:r>
                          <a:rPr lang="en-US" sz="2000" i="1">
                            <a:solidFill>
                              <a:schemeClr val="tx1"/>
                            </a:solidFill>
                            <a:latin typeface="Cambria Math" panose="02040503050406030204" pitchFamily="18" charset="0"/>
                          </a:rPr>
                          <m:t>𝑡</m:t>
                        </m:r>
                      </m:sub>
                    </m:sSub>
                  </m:oMath>
                </a14:m>
                <a:r>
                  <a:rPr lang="en-US" sz="2000" dirty="0">
                    <a:solidFill>
                      <a:schemeClr val="tx1"/>
                    </a:solidFill>
                  </a:rPr>
                  <a:t>, compares the transverse reinforcement area of one confining element to the area of the surrounding concrete that element confines.  This provides a way to describe transverse reinforcement strength independent of the yield strength of the transverse steel,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𝑦</m:t>
                        </m:r>
                        <m:r>
                          <a:rPr lang="en-US" sz="2000" i="1">
                            <a:solidFill>
                              <a:schemeClr val="tx1"/>
                            </a:solidFill>
                            <a:latin typeface="Cambria Math" panose="02040503050406030204" pitchFamily="18" charset="0"/>
                          </a:rPr>
                          <m:t>𝑡</m:t>
                        </m:r>
                      </m:sub>
                    </m:sSub>
                  </m:oMath>
                </a14:m>
                <a:r>
                  <a:rPr lang="en-US" sz="2000" dirty="0">
                    <a:solidFill>
                      <a:schemeClr val="tx1"/>
                    </a:solidFill>
                  </a:rPr>
                  <a:t>.</a:t>
                </a:r>
              </a:p>
            </p:txBody>
          </p:sp>
        </mc:Choice>
        <mc:Fallback xmlns="">
          <p:sp>
            <p:nvSpPr>
              <p:cNvPr id="15" name="Content Placeholder 2">
                <a:extLst>
                  <a:ext uri="{FF2B5EF4-FFF2-40B4-BE49-F238E27FC236}">
                    <a16:creationId xmlns:a16="http://schemas.microsoft.com/office/drawing/2014/main" id="{03413210-EC49-4FD1-93EF-10D1866481FF}"/>
                  </a:ext>
                </a:extLst>
              </p:cNvPr>
              <p:cNvSpPr txBox="1">
                <a:spLocks noRot="1" noChangeAspect="1" noMove="1" noResize="1" noEditPoints="1" noAdjustHandles="1" noChangeArrowheads="1" noChangeShapeType="1" noTextEdit="1"/>
              </p:cNvSpPr>
              <p:nvPr/>
            </p:nvSpPr>
            <p:spPr>
              <a:xfrm>
                <a:off x="457201" y="1170430"/>
                <a:ext cx="8214359" cy="1731179"/>
              </a:xfrm>
              <a:prstGeom prst="rect">
                <a:avLst/>
              </a:prstGeom>
              <a:blipFill>
                <a:blip r:embed="rId5"/>
                <a:stretch>
                  <a:fillRect l="-371" t="-1761"/>
                </a:stretch>
              </a:blipFill>
            </p:spPr>
            <p:txBody>
              <a:bodyPr/>
              <a:lstStyle/>
              <a:p>
                <a:r>
                  <a:rPr lang="en-US">
                    <a:noFill/>
                  </a:rPr>
                  <a:t> </a:t>
                </a:r>
              </a:p>
            </p:txBody>
          </p:sp>
        </mc:Fallback>
      </mc:AlternateContent>
      <p:sp>
        <p:nvSpPr>
          <p:cNvPr id="16" name="Title 1">
            <a:extLst>
              <a:ext uri="{FF2B5EF4-FFF2-40B4-BE49-F238E27FC236}">
                <a16:creationId xmlns:a16="http://schemas.microsoft.com/office/drawing/2014/main" id="{8DC037C9-58B0-46D4-B855-65501D3049C5}"/>
              </a:ext>
            </a:extLst>
          </p:cNvPr>
          <p:cNvSpPr txBox="1">
            <a:spLocks/>
          </p:cNvSpPr>
          <p:nvPr/>
        </p:nvSpPr>
        <p:spPr>
          <a:xfrm>
            <a:off x="491489" y="599079"/>
            <a:ext cx="8119111" cy="432347"/>
          </a:xfrm>
          <a:prstGeom prst="rect">
            <a:avLst/>
          </a:prstGeom>
        </p:spPr>
        <p:txBody>
          <a:bodyPr anchor="ctr" anchorCtr="0"/>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Distributed transverse reinforcement ratio</a:t>
            </a:r>
          </a:p>
        </p:txBody>
      </p:sp>
    </p:spTree>
    <p:extLst>
      <p:ext uri="{BB962C8B-B14F-4D97-AF65-F5344CB8AC3E}">
        <p14:creationId xmlns:p14="http://schemas.microsoft.com/office/powerpoint/2010/main" val="179601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59CFBA7F-5DFB-4A02-96EE-7B53971F29C9}"/>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sp>
        <p:nvSpPr>
          <p:cNvPr id="16" name="Title 1">
            <a:extLst>
              <a:ext uri="{FF2B5EF4-FFF2-40B4-BE49-F238E27FC236}">
                <a16:creationId xmlns:a16="http://schemas.microsoft.com/office/drawing/2014/main" id="{FC25C163-A5CB-4AD2-8DF7-A2BAC7D227AD}"/>
              </a:ext>
            </a:extLst>
          </p:cNvPr>
          <p:cNvSpPr txBox="1">
            <a:spLocks/>
          </p:cNvSpPr>
          <p:nvPr/>
        </p:nvSpPr>
        <p:spPr>
          <a:xfrm>
            <a:off x="491489" y="599079"/>
            <a:ext cx="8119111" cy="432347"/>
          </a:xfrm>
          <a:prstGeom prst="rect">
            <a:avLst/>
          </a:prstGeom>
        </p:spPr>
        <p:txBody>
          <a:bodyPr anchor="ctr" anchorCtr="0"/>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Distributed transverse reinforcement ratio</a:t>
            </a:r>
          </a:p>
        </p:txBody>
      </p:sp>
      <p:sp>
        <p:nvSpPr>
          <p:cNvPr id="18" name="Content Placeholder 2">
            <a:extLst>
              <a:ext uri="{FF2B5EF4-FFF2-40B4-BE49-F238E27FC236}">
                <a16:creationId xmlns:a16="http://schemas.microsoft.com/office/drawing/2014/main" id="{02594130-00ED-4185-AEBC-DD434CDE6F2B}"/>
              </a:ext>
            </a:extLst>
          </p:cNvPr>
          <p:cNvSpPr txBox="1">
            <a:spLocks/>
          </p:cNvSpPr>
          <p:nvPr/>
        </p:nvSpPr>
        <p:spPr>
          <a:xfrm>
            <a:off x="457201" y="1170431"/>
            <a:ext cx="8214359" cy="9631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When compared to normalized bar stress, it is difficult to determine an overall trend from the data in this testing program</a:t>
            </a:r>
          </a:p>
        </p:txBody>
      </p:sp>
      <p:grpSp>
        <p:nvGrpSpPr>
          <p:cNvPr id="31" name="Group 30">
            <a:extLst>
              <a:ext uri="{FF2B5EF4-FFF2-40B4-BE49-F238E27FC236}">
                <a16:creationId xmlns:a16="http://schemas.microsoft.com/office/drawing/2014/main" id="{D4CFEE68-5039-4BAC-AF9E-F7372185BDCE}"/>
              </a:ext>
            </a:extLst>
          </p:cNvPr>
          <p:cNvGrpSpPr>
            <a:grpSpLocks noChangeAspect="1"/>
          </p:cNvGrpSpPr>
          <p:nvPr/>
        </p:nvGrpSpPr>
        <p:grpSpPr>
          <a:xfrm>
            <a:off x="762000" y="1981200"/>
            <a:ext cx="7203986" cy="4572000"/>
            <a:chOff x="1295399" y="1828800"/>
            <a:chExt cx="6363521" cy="4038600"/>
          </a:xfrm>
        </p:grpSpPr>
        <p:pic>
          <p:nvPicPr>
            <p:cNvPr id="24" name="Picture 23">
              <a:extLst>
                <a:ext uri="{FF2B5EF4-FFF2-40B4-BE49-F238E27FC236}">
                  <a16:creationId xmlns:a16="http://schemas.microsoft.com/office/drawing/2014/main" id="{9B6B44C3-11BC-4729-A63F-9813ABAFB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9" y="1828800"/>
              <a:ext cx="6363521" cy="4038600"/>
            </a:xfrm>
            <a:prstGeom prst="rect">
              <a:avLst/>
            </a:prstGeom>
          </p:spPr>
        </p:pic>
        <p:cxnSp>
          <p:nvCxnSpPr>
            <p:cNvPr id="27" name="Straight Connector 26">
              <a:extLst>
                <a:ext uri="{FF2B5EF4-FFF2-40B4-BE49-F238E27FC236}">
                  <a16:creationId xmlns:a16="http://schemas.microsoft.com/office/drawing/2014/main" id="{9518B3D7-5144-4435-9DDF-FF1FC0572E53}"/>
                </a:ext>
              </a:extLst>
            </p:cNvPr>
            <p:cNvCxnSpPr/>
            <p:nvPr/>
          </p:nvCxnSpPr>
          <p:spPr>
            <a:xfrm flipV="1">
              <a:off x="2286000" y="2971800"/>
              <a:ext cx="4267200" cy="609600"/>
            </a:xfrm>
            <a:prstGeom prst="line">
              <a:avLst/>
            </a:prstGeom>
            <a:ln>
              <a:solidFill>
                <a:schemeClr val="accent1">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6E653C30-3435-467A-9D2B-866212E86319}"/>
                </a:ext>
              </a:extLst>
            </p:cNvPr>
            <p:cNvSpPr/>
            <p:nvPr/>
          </p:nvSpPr>
          <p:spPr>
            <a:xfrm>
              <a:off x="2293620" y="3074672"/>
              <a:ext cx="4234180" cy="499110"/>
            </a:xfrm>
            <a:custGeom>
              <a:avLst/>
              <a:gdLst>
                <a:gd name="connsiteX0" fmla="*/ 0 w 6758940"/>
                <a:gd name="connsiteY0" fmla="*/ 662655 h 2171415"/>
                <a:gd name="connsiteX1" fmla="*/ 4236720 w 6758940"/>
                <a:gd name="connsiteY1" fmla="*/ 75915 h 2171415"/>
                <a:gd name="connsiteX2" fmla="*/ 6758940 w 6758940"/>
                <a:gd name="connsiteY2" fmla="*/ 2171415 h 2171415"/>
                <a:gd name="connsiteX0" fmla="*/ 0 w 6758940"/>
                <a:gd name="connsiteY0" fmla="*/ 470946 h 1979706"/>
                <a:gd name="connsiteX1" fmla="*/ 2247900 w 6758940"/>
                <a:gd name="connsiteY1" fmla="*/ 112806 h 1979706"/>
                <a:gd name="connsiteX2" fmla="*/ 6758940 w 6758940"/>
                <a:gd name="connsiteY2" fmla="*/ 1979706 h 1979706"/>
                <a:gd name="connsiteX0" fmla="*/ 0 w 4335780"/>
                <a:gd name="connsiteY0" fmla="*/ 1012474 h 1012474"/>
                <a:gd name="connsiteX1" fmla="*/ 2247900 w 4335780"/>
                <a:gd name="connsiteY1" fmla="*/ 654334 h 1012474"/>
                <a:gd name="connsiteX2" fmla="*/ 4335780 w 4335780"/>
                <a:gd name="connsiteY2" fmla="*/ 364774 h 1012474"/>
                <a:gd name="connsiteX0" fmla="*/ 0 w 4335780"/>
                <a:gd name="connsiteY0" fmla="*/ 1065734 h 1065734"/>
                <a:gd name="connsiteX1" fmla="*/ 1539240 w 4335780"/>
                <a:gd name="connsiteY1" fmla="*/ 478994 h 1065734"/>
                <a:gd name="connsiteX2" fmla="*/ 4335780 w 4335780"/>
                <a:gd name="connsiteY2" fmla="*/ 418034 h 1065734"/>
                <a:gd name="connsiteX0" fmla="*/ 0 w 3992880"/>
                <a:gd name="connsiteY0" fmla="*/ 940113 h 940113"/>
                <a:gd name="connsiteX1" fmla="*/ 1539240 w 3992880"/>
                <a:gd name="connsiteY1" fmla="*/ 353373 h 940113"/>
                <a:gd name="connsiteX2" fmla="*/ 3992880 w 3992880"/>
                <a:gd name="connsiteY2" fmla="*/ 460053 h 940113"/>
                <a:gd name="connsiteX0" fmla="*/ 0 w 3992880"/>
                <a:gd name="connsiteY0" fmla="*/ 603228 h 603228"/>
                <a:gd name="connsiteX1" fmla="*/ 1539240 w 3992880"/>
                <a:gd name="connsiteY1" fmla="*/ 16488 h 603228"/>
                <a:gd name="connsiteX2" fmla="*/ 3992880 w 3992880"/>
                <a:gd name="connsiteY2" fmla="*/ 123168 h 603228"/>
                <a:gd name="connsiteX0" fmla="*/ 0 w 3992880"/>
                <a:gd name="connsiteY0" fmla="*/ 506332 h 506332"/>
                <a:gd name="connsiteX1" fmla="*/ 754380 w 3992880"/>
                <a:gd name="connsiteY1" fmla="*/ 26272 h 506332"/>
                <a:gd name="connsiteX2" fmla="*/ 3992880 w 3992880"/>
                <a:gd name="connsiteY2" fmla="*/ 26272 h 506332"/>
                <a:gd name="connsiteX0" fmla="*/ 0 w 3992880"/>
                <a:gd name="connsiteY0" fmla="*/ 506332 h 506332"/>
                <a:gd name="connsiteX1" fmla="*/ 754380 w 3992880"/>
                <a:gd name="connsiteY1" fmla="*/ 26272 h 506332"/>
                <a:gd name="connsiteX2" fmla="*/ 3992880 w 3992880"/>
                <a:gd name="connsiteY2" fmla="*/ 26272 h 506332"/>
                <a:gd name="connsiteX0" fmla="*/ 0 w 3992880"/>
                <a:gd name="connsiteY0" fmla="*/ 480060 h 480060"/>
                <a:gd name="connsiteX1" fmla="*/ 777240 w 3992880"/>
                <a:gd name="connsiteY1" fmla="*/ 228600 h 480060"/>
                <a:gd name="connsiteX2" fmla="*/ 3992880 w 3992880"/>
                <a:gd name="connsiteY2" fmla="*/ 0 h 480060"/>
                <a:gd name="connsiteX0" fmla="*/ 0 w 3992880"/>
                <a:gd name="connsiteY0" fmla="*/ 480060 h 480060"/>
                <a:gd name="connsiteX1" fmla="*/ 840740 w 3992880"/>
                <a:gd name="connsiteY1" fmla="*/ 203200 h 480060"/>
                <a:gd name="connsiteX2" fmla="*/ 3992880 w 3992880"/>
                <a:gd name="connsiteY2" fmla="*/ 0 h 480060"/>
                <a:gd name="connsiteX0" fmla="*/ 0 w 4240530"/>
                <a:gd name="connsiteY0" fmla="*/ 435610 h 435610"/>
                <a:gd name="connsiteX1" fmla="*/ 840740 w 4240530"/>
                <a:gd name="connsiteY1" fmla="*/ 158750 h 435610"/>
                <a:gd name="connsiteX2" fmla="*/ 4240530 w 4240530"/>
                <a:gd name="connsiteY2" fmla="*/ 0 h 435610"/>
                <a:gd name="connsiteX0" fmla="*/ 0 w 4240530"/>
                <a:gd name="connsiteY0" fmla="*/ 435610 h 435610"/>
                <a:gd name="connsiteX1" fmla="*/ 840740 w 4240530"/>
                <a:gd name="connsiteY1" fmla="*/ 158750 h 435610"/>
                <a:gd name="connsiteX2" fmla="*/ 4240530 w 4240530"/>
                <a:gd name="connsiteY2" fmla="*/ 0 h 435610"/>
                <a:gd name="connsiteX0" fmla="*/ 0 w 4234180"/>
                <a:gd name="connsiteY0" fmla="*/ 499110 h 499110"/>
                <a:gd name="connsiteX1" fmla="*/ 840740 w 4234180"/>
                <a:gd name="connsiteY1" fmla="*/ 222250 h 499110"/>
                <a:gd name="connsiteX2" fmla="*/ 4234180 w 4234180"/>
                <a:gd name="connsiteY2" fmla="*/ 0 h 499110"/>
                <a:gd name="connsiteX0" fmla="*/ 0 w 4234180"/>
                <a:gd name="connsiteY0" fmla="*/ 499110 h 499110"/>
                <a:gd name="connsiteX1" fmla="*/ 840740 w 4234180"/>
                <a:gd name="connsiteY1" fmla="*/ 222250 h 499110"/>
                <a:gd name="connsiteX2" fmla="*/ 4234180 w 4234180"/>
                <a:gd name="connsiteY2" fmla="*/ 0 h 499110"/>
              </a:gdLst>
              <a:ahLst/>
              <a:cxnLst>
                <a:cxn ang="0">
                  <a:pos x="connsiteX0" y="connsiteY0"/>
                </a:cxn>
                <a:cxn ang="0">
                  <a:pos x="connsiteX1" y="connsiteY1"/>
                </a:cxn>
                <a:cxn ang="0">
                  <a:pos x="connsiteX2" y="connsiteY2"/>
                </a:cxn>
              </a:cxnLst>
              <a:rect l="l" t="t" r="r" b="b"/>
              <a:pathLst>
                <a:path w="4234180" h="499110">
                  <a:moveTo>
                    <a:pt x="0" y="499110"/>
                  </a:moveTo>
                  <a:cubicBezTo>
                    <a:pt x="23495" y="453390"/>
                    <a:pt x="135043" y="305435"/>
                    <a:pt x="840740" y="222250"/>
                  </a:cubicBezTo>
                  <a:cubicBezTo>
                    <a:pt x="1546437" y="139065"/>
                    <a:pt x="2943225" y="15240"/>
                    <a:pt x="4234180" y="0"/>
                  </a:cubicBezTo>
                </a:path>
              </a:pathLst>
            </a:custGeom>
            <a:noFill/>
            <a:ln w="12700">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C57F97E-2F61-4702-80B3-E1D3D37545FA}"/>
                </a:ext>
              </a:extLst>
            </p:cNvPr>
            <p:cNvSpPr/>
            <p:nvPr/>
          </p:nvSpPr>
          <p:spPr>
            <a:xfrm>
              <a:off x="2293620" y="2725155"/>
              <a:ext cx="4221480" cy="448310"/>
            </a:xfrm>
            <a:custGeom>
              <a:avLst/>
              <a:gdLst>
                <a:gd name="connsiteX0" fmla="*/ 0 w 6758940"/>
                <a:gd name="connsiteY0" fmla="*/ 662655 h 2171415"/>
                <a:gd name="connsiteX1" fmla="*/ 4236720 w 6758940"/>
                <a:gd name="connsiteY1" fmla="*/ 75915 h 2171415"/>
                <a:gd name="connsiteX2" fmla="*/ 6758940 w 6758940"/>
                <a:gd name="connsiteY2" fmla="*/ 2171415 h 2171415"/>
                <a:gd name="connsiteX0" fmla="*/ 0 w 6758940"/>
                <a:gd name="connsiteY0" fmla="*/ 470946 h 1979706"/>
                <a:gd name="connsiteX1" fmla="*/ 2247900 w 6758940"/>
                <a:gd name="connsiteY1" fmla="*/ 112806 h 1979706"/>
                <a:gd name="connsiteX2" fmla="*/ 6758940 w 6758940"/>
                <a:gd name="connsiteY2" fmla="*/ 1979706 h 1979706"/>
                <a:gd name="connsiteX0" fmla="*/ 0 w 4335780"/>
                <a:gd name="connsiteY0" fmla="*/ 1012474 h 1012474"/>
                <a:gd name="connsiteX1" fmla="*/ 2247900 w 4335780"/>
                <a:gd name="connsiteY1" fmla="*/ 654334 h 1012474"/>
                <a:gd name="connsiteX2" fmla="*/ 4335780 w 4335780"/>
                <a:gd name="connsiteY2" fmla="*/ 364774 h 1012474"/>
                <a:gd name="connsiteX0" fmla="*/ 0 w 4335780"/>
                <a:gd name="connsiteY0" fmla="*/ 1065734 h 1065734"/>
                <a:gd name="connsiteX1" fmla="*/ 1539240 w 4335780"/>
                <a:gd name="connsiteY1" fmla="*/ 478994 h 1065734"/>
                <a:gd name="connsiteX2" fmla="*/ 4335780 w 4335780"/>
                <a:gd name="connsiteY2" fmla="*/ 418034 h 1065734"/>
                <a:gd name="connsiteX0" fmla="*/ 0 w 3992880"/>
                <a:gd name="connsiteY0" fmla="*/ 940113 h 940113"/>
                <a:gd name="connsiteX1" fmla="*/ 1539240 w 3992880"/>
                <a:gd name="connsiteY1" fmla="*/ 353373 h 940113"/>
                <a:gd name="connsiteX2" fmla="*/ 3992880 w 3992880"/>
                <a:gd name="connsiteY2" fmla="*/ 460053 h 940113"/>
                <a:gd name="connsiteX0" fmla="*/ 0 w 3992880"/>
                <a:gd name="connsiteY0" fmla="*/ 603228 h 603228"/>
                <a:gd name="connsiteX1" fmla="*/ 1539240 w 3992880"/>
                <a:gd name="connsiteY1" fmla="*/ 16488 h 603228"/>
                <a:gd name="connsiteX2" fmla="*/ 3992880 w 3992880"/>
                <a:gd name="connsiteY2" fmla="*/ 123168 h 603228"/>
                <a:gd name="connsiteX0" fmla="*/ 0 w 3992880"/>
                <a:gd name="connsiteY0" fmla="*/ 506332 h 506332"/>
                <a:gd name="connsiteX1" fmla="*/ 754380 w 3992880"/>
                <a:gd name="connsiteY1" fmla="*/ 26272 h 506332"/>
                <a:gd name="connsiteX2" fmla="*/ 3992880 w 3992880"/>
                <a:gd name="connsiteY2" fmla="*/ 26272 h 506332"/>
                <a:gd name="connsiteX0" fmla="*/ 0 w 3992880"/>
                <a:gd name="connsiteY0" fmla="*/ 506332 h 506332"/>
                <a:gd name="connsiteX1" fmla="*/ 754380 w 3992880"/>
                <a:gd name="connsiteY1" fmla="*/ 26272 h 506332"/>
                <a:gd name="connsiteX2" fmla="*/ 3992880 w 3992880"/>
                <a:gd name="connsiteY2" fmla="*/ 26272 h 506332"/>
                <a:gd name="connsiteX0" fmla="*/ 0 w 3992880"/>
                <a:gd name="connsiteY0" fmla="*/ 480060 h 480060"/>
                <a:gd name="connsiteX1" fmla="*/ 777240 w 3992880"/>
                <a:gd name="connsiteY1" fmla="*/ 228600 h 480060"/>
                <a:gd name="connsiteX2" fmla="*/ 3992880 w 3992880"/>
                <a:gd name="connsiteY2" fmla="*/ 0 h 480060"/>
                <a:gd name="connsiteX0" fmla="*/ 0 w 3992880"/>
                <a:gd name="connsiteY0" fmla="*/ 480060 h 480060"/>
                <a:gd name="connsiteX1" fmla="*/ 840740 w 3992880"/>
                <a:gd name="connsiteY1" fmla="*/ 203200 h 480060"/>
                <a:gd name="connsiteX2" fmla="*/ 3992880 w 3992880"/>
                <a:gd name="connsiteY2" fmla="*/ 0 h 480060"/>
                <a:gd name="connsiteX0" fmla="*/ 0 w 4240530"/>
                <a:gd name="connsiteY0" fmla="*/ 435610 h 435610"/>
                <a:gd name="connsiteX1" fmla="*/ 840740 w 4240530"/>
                <a:gd name="connsiteY1" fmla="*/ 158750 h 435610"/>
                <a:gd name="connsiteX2" fmla="*/ 4240530 w 4240530"/>
                <a:gd name="connsiteY2" fmla="*/ 0 h 435610"/>
                <a:gd name="connsiteX0" fmla="*/ 0 w 4240530"/>
                <a:gd name="connsiteY0" fmla="*/ 435610 h 435610"/>
                <a:gd name="connsiteX1" fmla="*/ 840740 w 4240530"/>
                <a:gd name="connsiteY1" fmla="*/ 158750 h 435610"/>
                <a:gd name="connsiteX2" fmla="*/ 4240530 w 4240530"/>
                <a:gd name="connsiteY2" fmla="*/ 0 h 435610"/>
                <a:gd name="connsiteX0" fmla="*/ 0 w 4234180"/>
                <a:gd name="connsiteY0" fmla="*/ 499110 h 499110"/>
                <a:gd name="connsiteX1" fmla="*/ 840740 w 4234180"/>
                <a:gd name="connsiteY1" fmla="*/ 222250 h 499110"/>
                <a:gd name="connsiteX2" fmla="*/ 4234180 w 4234180"/>
                <a:gd name="connsiteY2" fmla="*/ 0 h 499110"/>
                <a:gd name="connsiteX0" fmla="*/ 0 w 4234180"/>
                <a:gd name="connsiteY0" fmla="*/ 499110 h 499110"/>
                <a:gd name="connsiteX1" fmla="*/ 840740 w 4234180"/>
                <a:gd name="connsiteY1" fmla="*/ 222250 h 499110"/>
                <a:gd name="connsiteX2" fmla="*/ 4234180 w 4234180"/>
                <a:gd name="connsiteY2" fmla="*/ 0 h 499110"/>
                <a:gd name="connsiteX0" fmla="*/ 0 w 4234180"/>
                <a:gd name="connsiteY0" fmla="*/ 499110 h 499110"/>
                <a:gd name="connsiteX1" fmla="*/ 881380 w 4234180"/>
                <a:gd name="connsiteY1" fmla="*/ 284745 h 499110"/>
                <a:gd name="connsiteX2" fmla="*/ 4234180 w 4234180"/>
                <a:gd name="connsiteY2" fmla="*/ 0 h 499110"/>
                <a:gd name="connsiteX0" fmla="*/ 0 w 4234180"/>
                <a:gd name="connsiteY0" fmla="*/ 499110 h 499110"/>
                <a:gd name="connsiteX1" fmla="*/ 881380 w 4234180"/>
                <a:gd name="connsiteY1" fmla="*/ 284745 h 499110"/>
                <a:gd name="connsiteX2" fmla="*/ 4234180 w 4234180"/>
                <a:gd name="connsiteY2" fmla="*/ 0 h 499110"/>
                <a:gd name="connsiteX0" fmla="*/ 0 w 4221480"/>
                <a:gd name="connsiteY0" fmla="*/ 448310 h 448310"/>
                <a:gd name="connsiteX1" fmla="*/ 881380 w 4221480"/>
                <a:gd name="connsiteY1" fmla="*/ 233945 h 448310"/>
                <a:gd name="connsiteX2" fmla="*/ 4221480 w 4221480"/>
                <a:gd name="connsiteY2" fmla="*/ 0 h 448310"/>
                <a:gd name="connsiteX0" fmla="*/ 0 w 4221480"/>
                <a:gd name="connsiteY0" fmla="*/ 448310 h 448310"/>
                <a:gd name="connsiteX1" fmla="*/ 881380 w 4221480"/>
                <a:gd name="connsiteY1" fmla="*/ 233945 h 448310"/>
                <a:gd name="connsiteX2" fmla="*/ 4221480 w 4221480"/>
                <a:gd name="connsiteY2" fmla="*/ 0 h 448310"/>
                <a:gd name="connsiteX0" fmla="*/ 0 w 4221480"/>
                <a:gd name="connsiteY0" fmla="*/ 448310 h 448310"/>
                <a:gd name="connsiteX1" fmla="*/ 881380 w 4221480"/>
                <a:gd name="connsiteY1" fmla="*/ 233945 h 448310"/>
                <a:gd name="connsiteX2" fmla="*/ 4221480 w 4221480"/>
                <a:gd name="connsiteY2" fmla="*/ 0 h 448310"/>
                <a:gd name="connsiteX0" fmla="*/ 0 w 4221480"/>
                <a:gd name="connsiteY0" fmla="*/ 448310 h 448310"/>
                <a:gd name="connsiteX1" fmla="*/ 881380 w 4221480"/>
                <a:gd name="connsiteY1" fmla="*/ 176795 h 448310"/>
                <a:gd name="connsiteX2" fmla="*/ 4221480 w 4221480"/>
                <a:gd name="connsiteY2" fmla="*/ 0 h 448310"/>
                <a:gd name="connsiteX0" fmla="*/ 0 w 4221480"/>
                <a:gd name="connsiteY0" fmla="*/ 448310 h 448310"/>
                <a:gd name="connsiteX1" fmla="*/ 881380 w 4221480"/>
                <a:gd name="connsiteY1" fmla="*/ 176795 h 448310"/>
                <a:gd name="connsiteX2" fmla="*/ 4221480 w 4221480"/>
                <a:gd name="connsiteY2" fmla="*/ 0 h 448310"/>
                <a:gd name="connsiteX0" fmla="*/ 0 w 4221480"/>
                <a:gd name="connsiteY0" fmla="*/ 448310 h 448310"/>
                <a:gd name="connsiteX1" fmla="*/ 944880 w 4221480"/>
                <a:gd name="connsiteY1" fmla="*/ 195845 h 448310"/>
                <a:gd name="connsiteX2" fmla="*/ 4221480 w 4221480"/>
                <a:gd name="connsiteY2" fmla="*/ 0 h 448310"/>
                <a:gd name="connsiteX0" fmla="*/ 0 w 4221480"/>
                <a:gd name="connsiteY0" fmla="*/ 448310 h 448310"/>
                <a:gd name="connsiteX1" fmla="*/ 944880 w 4221480"/>
                <a:gd name="connsiteY1" fmla="*/ 195845 h 448310"/>
                <a:gd name="connsiteX2" fmla="*/ 4221480 w 4221480"/>
                <a:gd name="connsiteY2" fmla="*/ 0 h 448310"/>
                <a:gd name="connsiteX0" fmla="*/ 0 w 4221480"/>
                <a:gd name="connsiteY0" fmla="*/ 448310 h 448310"/>
                <a:gd name="connsiteX1" fmla="*/ 944880 w 4221480"/>
                <a:gd name="connsiteY1" fmla="*/ 195845 h 448310"/>
                <a:gd name="connsiteX2" fmla="*/ 4221480 w 4221480"/>
                <a:gd name="connsiteY2" fmla="*/ 0 h 448310"/>
                <a:gd name="connsiteX0" fmla="*/ 0 w 4221480"/>
                <a:gd name="connsiteY0" fmla="*/ 448310 h 448310"/>
                <a:gd name="connsiteX1" fmla="*/ 944880 w 4221480"/>
                <a:gd name="connsiteY1" fmla="*/ 195845 h 448310"/>
                <a:gd name="connsiteX2" fmla="*/ 4221480 w 4221480"/>
                <a:gd name="connsiteY2" fmla="*/ 0 h 448310"/>
                <a:gd name="connsiteX0" fmla="*/ 0 w 4221480"/>
                <a:gd name="connsiteY0" fmla="*/ 448310 h 448310"/>
                <a:gd name="connsiteX1" fmla="*/ 944880 w 4221480"/>
                <a:gd name="connsiteY1" fmla="*/ 195845 h 448310"/>
                <a:gd name="connsiteX2" fmla="*/ 4221480 w 4221480"/>
                <a:gd name="connsiteY2" fmla="*/ 0 h 448310"/>
              </a:gdLst>
              <a:ahLst/>
              <a:cxnLst>
                <a:cxn ang="0">
                  <a:pos x="connsiteX0" y="connsiteY0"/>
                </a:cxn>
                <a:cxn ang="0">
                  <a:pos x="connsiteX1" y="connsiteY1"/>
                </a:cxn>
                <a:cxn ang="0">
                  <a:pos x="connsiteX2" y="connsiteY2"/>
                </a:cxn>
              </a:cxnLst>
              <a:rect l="l" t="t" r="r" b="b"/>
              <a:pathLst>
                <a:path w="4221480" h="448310">
                  <a:moveTo>
                    <a:pt x="0" y="448310"/>
                  </a:moveTo>
                  <a:cubicBezTo>
                    <a:pt x="366395" y="294640"/>
                    <a:pt x="368300" y="257863"/>
                    <a:pt x="944880" y="195845"/>
                  </a:cubicBezTo>
                  <a:cubicBezTo>
                    <a:pt x="1521460" y="133827"/>
                    <a:pt x="2016125" y="97790"/>
                    <a:pt x="4221480" y="0"/>
                  </a:cubicBezTo>
                </a:path>
              </a:pathLst>
            </a:custGeom>
            <a:noFill/>
            <a:ln w="12700">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48B2BE2D-5119-41B2-A8AF-43BC476B7370}"/>
              </a:ext>
            </a:extLst>
          </p:cNvPr>
          <p:cNvSpPr txBox="1"/>
          <p:nvPr/>
        </p:nvSpPr>
        <p:spPr>
          <a:xfrm>
            <a:off x="2101612" y="4314232"/>
            <a:ext cx="1079738" cy="646331"/>
          </a:xfrm>
          <a:prstGeom prst="rect">
            <a:avLst/>
          </a:prstGeom>
          <a:solidFill>
            <a:schemeClr val="bg1"/>
          </a:solidFill>
        </p:spPr>
        <p:txBody>
          <a:bodyPr wrap="square" rtlCol="0">
            <a:spAutoFit/>
          </a:bodyPr>
          <a:lstStyle/>
          <a:p>
            <a:pPr algn="ctr"/>
            <a:r>
              <a:rPr lang="en-US" dirty="0"/>
              <a:t>Larger spacing, s</a:t>
            </a:r>
          </a:p>
        </p:txBody>
      </p:sp>
      <p:sp>
        <p:nvSpPr>
          <p:cNvPr id="32" name="TextBox 31">
            <a:extLst>
              <a:ext uri="{FF2B5EF4-FFF2-40B4-BE49-F238E27FC236}">
                <a16:creationId xmlns:a16="http://schemas.microsoft.com/office/drawing/2014/main" id="{79F05338-C028-4060-984D-D2F5D68EFA6B}"/>
              </a:ext>
            </a:extLst>
          </p:cNvPr>
          <p:cNvSpPr txBox="1"/>
          <p:nvPr/>
        </p:nvSpPr>
        <p:spPr>
          <a:xfrm>
            <a:off x="4525104" y="4314232"/>
            <a:ext cx="1079738" cy="646331"/>
          </a:xfrm>
          <a:prstGeom prst="rect">
            <a:avLst/>
          </a:prstGeom>
          <a:solidFill>
            <a:schemeClr val="bg1"/>
          </a:solidFill>
        </p:spPr>
        <p:txBody>
          <a:bodyPr wrap="square" rtlCol="0">
            <a:spAutoFit/>
          </a:bodyPr>
          <a:lstStyle/>
          <a:p>
            <a:pPr algn="ctr"/>
            <a:r>
              <a:rPr lang="en-US" dirty="0"/>
              <a:t>Smaller spacing, s</a:t>
            </a:r>
          </a:p>
        </p:txBody>
      </p:sp>
      <p:sp>
        <p:nvSpPr>
          <p:cNvPr id="33" name="Left Brace 32">
            <a:extLst>
              <a:ext uri="{FF2B5EF4-FFF2-40B4-BE49-F238E27FC236}">
                <a16:creationId xmlns:a16="http://schemas.microsoft.com/office/drawing/2014/main" id="{7FBECEE9-563A-46FA-B702-E523843A87C6}"/>
              </a:ext>
            </a:extLst>
          </p:cNvPr>
          <p:cNvSpPr/>
          <p:nvPr/>
        </p:nvSpPr>
        <p:spPr>
          <a:xfrm rot="16200000">
            <a:off x="2354180" y="3605959"/>
            <a:ext cx="261179" cy="1126466"/>
          </a:xfrm>
          <a:prstGeom prst="leftBrace">
            <a:avLst>
              <a:gd name="adj1" fmla="val 67424"/>
              <a:gd name="adj2" fmla="val 5445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1F48AD42-1D86-4927-8E00-31B0FA37BA5A}"/>
              </a:ext>
            </a:extLst>
          </p:cNvPr>
          <p:cNvSpPr/>
          <p:nvPr/>
        </p:nvSpPr>
        <p:spPr>
          <a:xfrm rot="16200000">
            <a:off x="4750526" y="2336080"/>
            <a:ext cx="261179" cy="3666225"/>
          </a:xfrm>
          <a:prstGeom prst="leftBrace">
            <a:avLst>
              <a:gd name="adj1" fmla="val 67424"/>
              <a:gd name="adj2" fmla="val 5445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05421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246561-7D0B-48A5-9D29-4A6423D6352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B14699E8-6A28-45F4-ADB1-69168791CB46}"/>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4E30D0FD-720D-40FB-A05B-1F62B7E7BE9A}"/>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EF409B1-08FF-4C07-A1AD-66FEE322922A}"/>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5067E90B-A75D-4844-8932-C39425B216D6}"/>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302DB9A-AE4D-4941-AC2A-8157DFF448A4}"/>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C1AB065F-37F6-4C32-A2B1-8322F120FF50}"/>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pic>
        <p:nvPicPr>
          <p:cNvPr id="10" name="Picture 9">
            <a:extLst>
              <a:ext uri="{FF2B5EF4-FFF2-40B4-BE49-F238E27FC236}">
                <a16:creationId xmlns:a16="http://schemas.microsoft.com/office/drawing/2014/main" id="{BC7769EB-E06A-4F03-99F8-10BAE8EEA2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600" y="1981200"/>
            <a:ext cx="4572000" cy="1184758"/>
          </a:xfrm>
          <a:prstGeom prst="rect">
            <a:avLst/>
          </a:prstGeom>
        </p:spPr>
      </p:pic>
      <p:pic>
        <p:nvPicPr>
          <p:cNvPr id="11" name="Picture 10">
            <a:extLst>
              <a:ext uri="{FF2B5EF4-FFF2-40B4-BE49-F238E27FC236}">
                <a16:creationId xmlns:a16="http://schemas.microsoft.com/office/drawing/2014/main" id="{2E93498B-D162-4858-846B-65DDE4D7BEA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600" y="3579574"/>
            <a:ext cx="4572000" cy="1184756"/>
          </a:xfrm>
          <a:prstGeom prst="rect">
            <a:avLst/>
          </a:prstGeom>
        </p:spPr>
      </p:pic>
      <p:pic>
        <p:nvPicPr>
          <p:cNvPr id="12" name="Picture 11">
            <a:extLst>
              <a:ext uri="{FF2B5EF4-FFF2-40B4-BE49-F238E27FC236}">
                <a16:creationId xmlns:a16="http://schemas.microsoft.com/office/drawing/2014/main" id="{08807810-138E-4DB5-83CD-5D6481A9D32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8600" y="5223422"/>
            <a:ext cx="4572000" cy="1184757"/>
          </a:xfrm>
          <a:prstGeom prst="rect">
            <a:avLst/>
          </a:prstGeom>
        </p:spPr>
      </p:pic>
      <p:sp>
        <p:nvSpPr>
          <p:cNvPr id="13" name="TextBox 12">
            <a:extLst>
              <a:ext uri="{FF2B5EF4-FFF2-40B4-BE49-F238E27FC236}">
                <a16:creationId xmlns:a16="http://schemas.microsoft.com/office/drawing/2014/main" id="{2264BF39-F3F3-4B34-B3F9-3C4E656495FE}"/>
              </a:ext>
            </a:extLst>
          </p:cNvPr>
          <p:cNvSpPr txBox="1"/>
          <p:nvPr/>
        </p:nvSpPr>
        <p:spPr>
          <a:xfrm>
            <a:off x="1676400" y="2977199"/>
            <a:ext cx="1916430" cy="338554"/>
          </a:xfrm>
          <a:prstGeom prst="rect">
            <a:avLst/>
          </a:prstGeom>
          <a:noFill/>
        </p:spPr>
        <p:txBody>
          <a:bodyPr wrap="square" rtlCol="0">
            <a:spAutoFit/>
          </a:bodyPr>
          <a:lstStyle/>
          <a:p>
            <a:r>
              <a:rPr lang="en-US" sz="1600" dirty="0"/>
              <a:t>C3/60/2-40-10-25</a:t>
            </a:r>
          </a:p>
        </p:txBody>
      </p:sp>
      <p:sp>
        <p:nvSpPr>
          <p:cNvPr id="14" name="TextBox 13">
            <a:extLst>
              <a:ext uri="{FF2B5EF4-FFF2-40B4-BE49-F238E27FC236}">
                <a16:creationId xmlns:a16="http://schemas.microsoft.com/office/drawing/2014/main" id="{97F1D409-C9EF-4BA2-9BBC-A82A1D9F6C4B}"/>
              </a:ext>
            </a:extLst>
          </p:cNvPr>
          <p:cNvSpPr txBox="1"/>
          <p:nvPr/>
        </p:nvSpPr>
        <p:spPr>
          <a:xfrm>
            <a:off x="1681065" y="4603406"/>
            <a:ext cx="1916430" cy="338554"/>
          </a:xfrm>
          <a:prstGeom prst="rect">
            <a:avLst/>
          </a:prstGeom>
          <a:noFill/>
        </p:spPr>
        <p:txBody>
          <a:bodyPr wrap="square" rtlCol="0">
            <a:spAutoFit/>
          </a:bodyPr>
          <a:lstStyle/>
          <a:p>
            <a:r>
              <a:rPr lang="en-US" sz="1600" dirty="0"/>
              <a:t>C3/60/2-40-10-50</a:t>
            </a:r>
          </a:p>
        </p:txBody>
      </p:sp>
      <p:sp>
        <p:nvSpPr>
          <p:cNvPr id="15" name="TextBox 14">
            <a:extLst>
              <a:ext uri="{FF2B5EF4-FFF2-40B4-BE49-F238E27FC236}">
                <a16:creationId xmlns:a16="http://schemas.microsoft.com/office/drawing/2014/main" id="{DA621AB7-761E-4EC6-8ADE-7276689BEE04}"/>
              </a:ext>
            </a:extLst>
          </p:cNvPr>
          <p:cNvSpPr txBox="1"/>
          <p:nvPr/>
        </p:nvSpPr>
        <p:spPr>
          <a:xfrm>
            <a:off x="1674845" y="6238902"/>
            <a:ext cx="1916430" cy="338554"/>
          </a:xfrm>
          <a:prstGeom prst="rect">
            <a:avLst/>
          </a:prstGeom>
          <a:noFill/>
        </p:spPr>
        <p:txBody>
          <a:bodyPr wrap="square" rtlCol="0">
            <a:spAutoFit/>
          </a:bodyPr>
          <a:lstStyle/>
          <a:p>
            <a:r>
              <a:rPr lang="en-US" sz="1600" dirty="0"/>
              <a:t>C3/60/3-40-10-50</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3FFAC1B-EDD9-44D5-AA84-A57FAE0EA08B}"/>
                  </a:ext>
                </a:extLst>
              </p:cNvPr>
              <p:cNvSpPr txBox="1"/>
              <p:nvPr/>
            </p:nvSpPr>
            <p:spPr>
              <a:xfrm>
                <a:off x="4817700" y="2347887"/>
                <a:ext cx="19164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=0.04%</m:t>
                      </m:r>
                    </m:oMath>
                  </m:oMathPara>
                </a14:m>
                <a:endParaRPr lang="en-US" sz="2000" dirty="0"/>
              </a:p>
            </p:txBody>
          </p:sp>
        </mc:Choice>
        <mc:Fallback xmlns="">
          <p:sp>
            <p:nvSpPr>
              <p:cNvPr id="16" name="TextBox 15">
                <a:extLst>
                  <a:ext uri="{FF2B5EF4-FFF2-40B4-BE49-F238E27FC236}">
                    <a16:creationId xmlns:a16="http://schemas.microsoft.com/office/drawing/2014/main" id="{A3FFAC1B-EDD9-44D5-AA84-A57FAE0EA08B}"/>
                  </a:ext>
                </a:extLst>
              </p:cNvPr>
              <p:cNvSpPr txBox="1">
                <a:spLocks noRot="1" noChangeAspect="1" noMove="1" noResize="1" noEditPoints="1" noAdjustHandles="1" noChangeArrowheads="1" noChangeShapeType="1" noTextEdit="1"/>
              </p:cNvSpPr>
              <p:nvPr/>
            </p:nvSpPr>
            <p:spPr>
              <a:xfrm>
                <a:off x="4817700" y="2347887"/>
                <a:ext cx="1916430" cy="400110"/>
              </a:xfrm>
              <a:prstGeom prst="rect">
                <a:avLst/>
              </a:prstGeom>
              <a:blipFill>
                <a:blip r:embed="rId6"/>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EDA57AC-E051-4987-8B42-4BE65835A0EA}"/>
                  </a:ext>
                </a:extLst>
              </p:cNvPr>
              <p:cNvSpPr txBox="1"/>
              <p:nvPr/>
            </p:nvSpPr>
            <p:spPr>
              <a:xfrm>
                <a:off x="4760640" y="3926130"/>
                <a:ext cx="19164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=0.08%</m:t>
                      </m:r>
                    </m:oMath>
                  </m:oMathPara>
                </a14:m>
                <a:endParaRPr lang="en-US" sz="2000" dirty="0"/>
              </a:p>
            </p:txBody>
          </p:sp>
        </mc:Choice>
        <mc:Fallback xmlns="">
          <p:sp>
            <p:nvSpPr>
              <p:cNvPr id="17" name="TextBox 16">
                <a:extLst>
                  <a:ext uri="{FF2B5EF4-FFF2-40B4-BE49-F238E27FC236}">
                    <a16:creationId xmlns:a16="http://schemas.microsoft.com/office/drawing/2014/main" id="{AEDA57AC-E051-4987-8B42-4BE65835A0EA}"/>
                  </a:ext>
                </a:extLst>
              </p:cNvPr>
              <p:cNvSpPr txBox="1">
                <a:spLocks noRot="1" noChangeAspect="1" noMove="1" noResize="1" noEditPoints="1" noAdjustHandles="1" noChangeArrowheads="1" noChangeShapeType="1" noTextEdit="1"/>
              </p:cNvSpPr>
              <p:nvPr/>
            </p:nvSpPr>
            <p:spPr>
              <a:xfrm>
                <a:off x="4760640" y="3926130"/>
                <a:ext cx="1916430" cy="400110"/>
              </a:xfrm>
              <a:prstGeom prst="rect">
                <a:avLst/>
              </a:prstGeom>
              <a:blipFill>
                <a:blip r:embed="rId7"/>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82004B5-226D-44D5-9660-E1745DA10051}"/>
                  </a:ext>
                </a:extLst>
              </p:cNvPr>
              <p:cNvSpPr txBox="1"/>
              <p:nvPr/>
            </p:nvSpPr>
            <p:spPr>
              <a:xfrm>
                <a:off x="4760640" y="5615745"/>
                <a:ext cx="19164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=0.08%</m:t>
                      </m:r>
                    </m:oMath>
                  </m:oMathPara>
                </a14:m>
                <a:endParaRPr lang="en-US" sz="2000" dirty="0"/>
              </a:p>
            </p:txBody>
          </p:sp>
        </mc:Choice>
        <mc:Fallback xmlns="">
          <p:sp>
            <p:nvSpPr>
              <p:cNvPr id="18" name="TextBox 17">
                <a:extLst>
                  <a:ext uri="{FF2B5EF4-FFF2-40B4-BE49-F238E27FC236}">
                    <a16:creationId xmlns:a16="http://schemas.microsoft.com/office/drawing/2014/main" id="{C82004B5-226D-44D5-9660-E1745DA10051}"/>
                  </a:ext>
                </a:extLst>
              </p:cNvPr>
              <p:cNvSpPr txBox="1">
                <a:spLocks noRot="1" noChangeAspect="1" noMove="1" noResize="1" noEditPoints="1" noAdjustHandles="1" noChangeArrowheads="1" noChangeShapeType="1" noTextEdit="1"/>
              </p:cNvSpPr>
              <p:nvPr/>
            </p:nvSpPr>
            <p:spPr>
              <a:xfrm>
                <a:off x="4760640" y="5615745"/>
                <a:ext cx="1916430" cy="400110"/>
              </a:xfrm>
              <a:prstGeom prst="rect">
                <a:avLst/>
              </a:prstGeom>
              <a:blipFill>
                <a:blip r:embed="rId8"/>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B2D6BDF-284A-4BAA-AE2A-CDF79F671662}"/>
                  </a:ext>
                </a:extLst>
              </p:cNvPr>
              <p:cNvSpPr txBox="1"/>
              <p:nvPr/>
            </p:nvSpPr>
            <p:spPr>
              <a:xfrm>
                <a:off x="6694170" y="2347887"/>
                <a:ext cx="19164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rPr>
                            <m:t>𝑏</m:t>
                          </m:r>
                        </m:sub>
                      </m:sSub>
                      <m:r>
                        <a:rPr lang="en-US" sz="2000" b="0" i="1" smtClean="0">
                          <a:latin typeface="Cambria Math" panose="02040503050406030204" pitchFamily="18" charset="0"/>
                        </a:rPr>
                        <m:t>=89.4 </m:t>
                      </m:r>
                      <m:r>
                        <a:rPr lang="en-US" sz="2000" b="0" i="1" smtClean="0">
                          <a:latin typeface="Cambria Math" panose="02040503050406030204" pitchFamily="18" charset="0"/>
                        </a:rPr>
                        <m:t>𝑘𝑠𝑖</m:t>
                      </m:r>
                    </m:oMath>
                  </m:oMathPara>
                </a14:m>
                <a:endParaRPr lang="en-US" sz="2000" dirty="0"/>
              </a:p>
            </p:txBody>
          </p:sp>
        </mc:Choice>
        <mc:Fallback xmlns="">
          <p:sp>
            <p:nvSpPr>
              <p:cNvPr id="19" name="TextBox 18">
                <a:extLst>
                  <a:ext uri="{FF2B5EF4-FFF2-40B4-BE49-F238E27FC236}">
                    <a16:creationId xmlns:a16="http://schemas.microsoft.com/office/drawing/2014/main" id="{7B2D6BDF-284A-4BAA-AE2A-CDF79F671662}"/>
                  </a:ext>
                </a:extLst>
              </p:cNvPr>
              <p:cNvSpPr txBox="1">
                <a:spLocks noRot="1" noChangeAspect="1" noMove="1" noResize="1" noEditPoints="1" noAdjustHandles="1" noChangeArrowheads="1" noChangeShapeType="1" noTextEdit="1"/>
              </p:cNvSpPr>
              <p:nvPr/>
            </p:nvSpPr>
            <p:spPr>
              <a:xfrm>
                <a:off x="6694170" y="2347887"/>
                <a:ext cx="1916430" cy="400110"/>
              </a:xfrm>
              <a:prstGeom prst="rect">
                <a:avLst/>
              </a:prstGeom>
              <a:blipFill>
                <a:blip r:embed="rId9"/>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75BD95F-9CC6-4C0D-871A-7C54F8D12F22}"/>
                  </a:ext>
                </a:extLst>
              </p:cNvPr>
              <p:cNvSpPr txBox="1"/>
              <p:nvPr/>
            </p:nvSpPr>
            <p:spPr>
              <a:xfrm>
                <a:off x="6694170" y="3926130"/>
                <a:ext cx="19164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rPr>
                            <m:t>𝑏</m:t>
                          </m:r>
                        </m:sub>
                      </m:sSub>
                      <m:r>
                        <a:rPr lang="en-US" sz="2000" b="0" i="1" smtClean="0">
                          <a:latin typeface="Cambria Math" panose="02040503050406030204" pitchFamily="18" charset="0"/>
                        </a:rPr>
                        <m:t>=88.4 </m:t>
                      </m:r>
                      <m:r>
                        <a:rPr lang="en-US" sz="2000" b="0" i="1" smtClean="0">
                          <a:latin typeface="Cambria Math" panose="02040503050406030204" pitchFamily="18" charset="0"/>
                        </a:rPr>
                        <m:t>𝑘𝑠𝑖</m:t>
                      </m:r>
                    </m:oMath>
                  </m:oMathPara>
                </a14:m>
                <a:endParaRPr lang="en-US" sz="2000" dirty="0"/>
              </a:p>
            </p:txBody>
          </p:sp>
        </mc:Choice>
        <mc:Fallback xmlns="">
          <p:sp>
            <p:nvSpPr>
              <p:cNvPr id="20" name="TextBox 19">
                <a:extLst>
                  <a:ext uri="{FF2B5EF4-FFF2-40B4-BE49-F238E27FC236}">
                    <a16:creationId xmlns:a16="http://schemas.microsoft.com/office/drawing/2014/main" id="{E75BD95F-9CC6-4C0D-871A-7C54F8D12F22}"/>
                  </a:ext>
                </a:extLst>
              </p:cNvPr>
              <p:cNvSpPr txBox="1">
                <a:spLocks noRot="1" noChangeAspect="1" noMove="1" noResize="1" noEditPoints="1" noAdjustHandles="1" noChangeArrowheads="1" noChangeShapeType="1" noTextEdit="1"/>
              </p:cNvSpPr>
              <p:nvPr/>
            </p:nvSpPr>
            <p:spPr>
              <a:xfrm>
                <a:off x="6694170" y="3926130"/>
                <a:ext cx="1916430" cy="400110"/>
              </a:xfrm>
              <a:prstGeom prst="rect">
                <a:avLst/>
              </a:prstGeom>
              <a:blipFill>
                <a:blip r:embed="rId10"/>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6F2945-C003-44AD-A852-4EA556F213FC}"/>
                  </a:ext>
                </a:extLst>
              </p:cNvPr>
              <p:cNvSpPr txBox="1"/>
              <p:nvPr/>
            </p:nvSpPr>
            <p:spPr>
              <a:xfrm>
                <a:off x="6694170" y="5633849"/>
                <a:ext cx="19164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rPr>
                            <m:t>𝑏</m:t>
                          </m:r>
                        </m:sub>
                      </m:sSub>
                      <m:r>
                        <a:rPr lang="en-US" sz="2000" b="0" i="1" smtClean="0">
                          <a:latin typeface="Cambria Math" panose="02040503050406030204" pitchFamily="18" charset="0"/>
                        </a:rPr>
                        <m:t>=88.2 </m:t>
                      </m:r>
                      <m:r>
                        <a:rPr lang="en-US" sz="2000" b="0" i="1" smtClean="0">
                          <a:latin typeface="Cambria Math" panose="02040503050406030204" pitchFamily="18" charset="0"/>
                        </a:rPr>
                        <m:t>𝑘𝑠𝑖</m:t>
                      </m:r>
                    </m:oMath>
                  </m:oMathPara>
                </a14:m>
                <a:endParaRPr lang="en-US" sz="2000" dirty="0"/>
              </a:p>
            </p:txBody>
          </p:sp>
        </mc:Choice>
        <mc:Fallback xmlns="">
          <p:sp>
            <p:nvSpPr>
              <p:cNvPr id="21" name="TextBox 20">
                <a:extLst>
                  <a:ext uri="{FF2B5EF4-FFF2-40B4-BE49-F238E27FC236}">
                    <a16:creationId xmlns:a16="http://schemas.microsoft.com/office/drawing/2014/main" id="{AB6F2945-C003-44AD-A852-4EA556F213FC}"/>
                  </a:ext>
                </a:extLst>
              </p:cNvPr>
              <p:cNvSpPr txBox="1">
                <a:spLocks noRot="1" noChangeAspect="1" noMove="1" noResize="1" noEditPoints="1" noAdjustHandles="1" noChangeArrowheads="1" noChangeShapeType="1" noTextEdit="1"/>
              </p:cNvSpPr>
              <p:nvPr/>
            </p:nvSpPr>
            <p:spPr>
              <a:xfrm>
                <a:off x="6694170" y="5633849"/>
                <a:ext cx="1916430" cy="400110"/>
              </a:xfrm>
              <a:prstGeom prst="rect">
                <a:avLst/>
              </a:prstGeom>
              <a:blipFill>
                <a:blip r:embed="rId11"/>
                <a:stretch>
                  <a:fillRect b="-15152"/>
                </a:stretch>
              </a:blipFill>
            </p:spPr>
            <p:txBody>
              <a:bodyPr/>
              <a:lstStyle/>
              <a:p>
                <a:r>
                  <a:rPr lang="en-US">
                    <a:noFill/>
                  </a:rPr>
                  <a:t> </a:t>
                </a:r>
              </a:p>
            </p:txBody>
          </p:sp>
        </mc:Fallback>
      </mc:AlternateContent>
      <p:sp>
        <p:nvSpPr>
          <p:cNvPr id="22" name="Title 1">
            <a:extLst>
              <a:ext uri="{FF2B5EF4-FFF2-40B4-BE49-F238E27FC236}">
                <a16:creationId xmlns:a16="http://schemas.microsoft.com/office/drawing/2014/main" id="{3C2634A2-029D-48CF-84E6-54ED9311F253}"/>
              </a:ext>
            </a:extLst>
          </p:cNvPr>
          <p:cNvSpPr txBox="1">
            <a:spLocks/>
          </p:cNvSpPr>
          <p:nvPr/>
        </p:nvSpPr>
        <p:spPr>
          <a:xfrm>
            <a:off x="491489" y="599079"/>
            <a:ext cx="8119111" cy="432347"/>
          </a:xfrm>
          <a:prstGeom prst="rect">
            <a:avLst/>
          </a:prstGeom>
        </p:spPr>
        <p:txBody>
          <a:bodyPr anchor="ctr" anchorCtr="0"/>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Distributed transverse reinforcement ratio</a:t>
            </a:r>
          </a:p>
        </p:txBody>
      </p:sp>
      <p:sp>
        <p:nvSpPr>
          <p:cNvPr id="23" name="Content Placeholder 2">
            <a:extLst>
              <a:ext uri="{FF2B5EF4-FFF2-40B4-BE49-F238E27FC236}">
                <a16:creationId xmlns:a16="http://schemas.microsoft.com/office/drawing/2014/main" id="{2099C13A-3C98-451A-BC74-A19FEF3FA1D9}"/>
              </a:ext>
            </a:extLst>
          </p:cNvPr>
          <p:cNvSpPr txBox="1">
            <a:spLocks/>
          </p:cNvSpPr>
          <p:nvPr/>
        </p:nvSpPr>
        <p:spPr>
          <a:xfrm>
            <a:off x="457201" y="1170431"/>
            <a:ext cx="8214359" cy="9631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Two inner stirrups appear to be slightly less effective in confining the longitudinal bars than two outer stirrups</a:t>
            </a:r>
          </a:p>
        </p:txBody>
      </p:sp>
    </p:spTree>
    <p:extLst>
      <p:ext uri="{BB962C8B-B14F-4D97-AF65-F5344CB8AC3E}">
        <p14:creationId xmlns:p14="http://schemas.microsoft.com/office/powerpoint/2010/main" val="1509811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7E23D5A-71C9-45E3-A27B-F498558039D6}"/>
              </a:ext>
            </a:extLst>
          </p:cNvPr>
          <p:cNvSpPr txBox="1">
            <a:spLocks/>
          </p:cNvSpPr>
          <p:nvPr/>
        </p:nvSpPr>
        <p:spPr>
          <a:xfrm>
            <a:off x="519368" y="2362201"/>
            <a:ext cx="4357432" cy="2667000"/>
          </a:xfrm>
          <a:prstGeom prst="rect">
            <a:avLst/>
          </a:prstGeom>
          <a:ln w="28575">
            <a:noFill/>
          </a:ln>
        </p:spPr>
        <p:txBody>
          <a:bodyPr anchor="t"/>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514350" indent="-514350">
              <a:buFont typeface="+mj-lt"/>
              <a:buAutoNum type="arabicPeriod"/>
            </a:pPr>
            <a:r>
              <a:rPr lang="en-US" sz="2400" dirty="0">
                <a:solidFill>
                  <a:schemeClr val="tx1"/>
                </a:solidFill>
              </a:rPr>
              <a:t>Context</a:t>
            </a:r>
          </a:p>
          <a:p>
            <a:pPr marL="514350" indent="-514350">
              <a:buFont typeface="+mj-lt"/>
              <a:buAutoNum type="arabicPeriod"/>
            </a:pPr>
            <a:r>
              <a:rPr lang="en-US" sz="2400" dirty="0">
                <a:solidFill>
                  <a:schemeClr val="tx1"/>
                </a:solidFill>
              </a:rPr>
              <a:t>Testing and Results</a:t>
            </a:r>
          </a:p>
          <a:p>
            <a:pPr marL="514350" indent="-514350">
              <a:buFont typeface="+mj-lt"/>
              <a:buAutoNum type="arabicPeriod"/>
            </a:pPr>
            <a:r>
              <a:rPr lang="en-US" sz="2400" dirty="0">
                <a:solidFill>
                  <a:schemeClr val="tx1"/>
                </a:solidFill>
              </a:rPr>
              <a:t>Bond Modeling - Unconfined</a:t>
            </a:r>
          </a:p>
          <a:p>
            <a:pPr marL="514350" indent="-514350">
              <a:buFont typeface="+mj-lt"/>
              <a:buAutoNum type="arabicPeriod"/>
            </a:pPr>
            <a:r>
              <a:rPr lang="en-US" sz="2400" dirty="0">
                <a:solidFill>
                  <a:schemeClr val="tx1"/>
                </a:solidFill>
              </a:rPr>
              <a:t>Bond Modeling - Confined</a:t>
            </a:r>
          </a:p>
          <a:p>
            <a:pPr marL="514350" indent="-514350">
              <a:buFont typeface="+mj-lt"/>
              <a:buAutoNum type="arabicPeriod"/>
            </a:pPr>
            <a:r>
              <a:rPr lang="en-US" sz="2400" dirty="0">
                <a:solidFill>
                  <a:schemeClr val="tx1"/>
                </a:solidFill>
              </a:rPr>
              <a:t>Conclusions</a:t>
            </a:r>
          </a:p>
        </p:txBody>
      </p:sp>
      <p:grpSp>
        <p:nvGrpSpPr>
          <p:cNvPr id="11" name="Group 10">
            <a:extLst>
              <a:ext uri="{FF2B5EF4-FFF2-40B4-BE49-F238E27FC236}">
                <a16:creationId xmlns:a16="http://schemas.microsoft.com/office/drawing/2014/main" id="{4350E779-EFE4-4255-9D06-2F9BA0A9BA4D}"/>
              </a:ext>
            </a:extLst>
          </p:cNvPr>
          <p:cNvGrpSpPr/>
          <p:nvPr/>
        </p:nvGrpSpPr>
        <p:grpSpPr>
          <a:xfrm>
            <a:off x="0" y="0"/>
            <a:ext cx="9144000" cy="1057011"/>
            <a:chOff x="0" y="0"/>
            <a:chExt cx="9144000" cy="1057011"/>
          </a:xfrm>
        </p:grpSpPr>
        <p:sp>
          <p:nvSpPr>
            <p:cNvPr id="12" name="TextBox 11">
              <a:extLst>
                <a:ext uri="{FF2B5EF4-FFF2-40B4-BE49-F238E27FC236}">
                  <a16:creationId xmlns:a16="http://schemas.microsoft.com/office/drawing/2014/main" id="{37FD34DE-3A61-494C-BDE8-02C5C3146075}"/>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FB0791AA-D38D-4F5B-B018-91DE131795AD}"/>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08036C8F-1D34-4B92-8506-31E6834DFA19}"/>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ECAFCCE7-BAC7-4886-8748-7F6EDA2C851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E8A9B508-CBBD-4AD5-9159-75A7007D0BEB}"/>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7" name="Title 1">
            <a:extLst>
              <a:ext uri="{FF2B5EF4-FFF2-40B4-BE49-F238E27FC236}">
                <a16:creationId xmlns:a16="http://schemas.microsoft.com/office/drawing/2014/main" id="{4622D013-2A94-45A1-BCDA-3C2805F27E10}"/>
              </a:ext>
            </a:extLst>
          </p:cNvPr>
          <p:cNvSpPr txBox="1">
            <a:spLocks/>
          </p:cNvSpPr>
          <p:nvPr/>
        </p:nvSpPr>
        <p:spPr>
          <a:xfrm>
            <a:off x="491490" y="548640"/>
            <a:ext cx="7989752" cy="1083329"/>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outline</a:t>
            </a:r>
          </a:p>
        </p:txBody>
      </p:sp>
      <p:pic>
        <p:nvPicPr>
          <p:cNvPr id="10" name="Picture 9">
            <a:extLst>
              <a:ext uri="{FF2B5EF4-FFF2-40B4-BE49-F238E27FC236}">
                <a16:creationId xmlns:a16="http://schemas.microsoft.com/office/drawing/2014/main" id="{644FD723-F6E2-4D0A-BBAE-771A9D8E95C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5034224" y="1752600"/>
            <a:ext cx="3848208" cy="1825367"/>
          </a:xfrm>
          <a:prstGeom prst="rect">
            <a:avLst/>
          </a:prstGeom>
          <a:noFill/>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4B9C2D31-6B55-4E4D-A968-EE2386B81A1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5034224" y="3733800"/>
            <a:ext cx="3848208" cy="1981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680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029BA4-4D35-4CC8-8A0A-F53916398532}"/>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CD58EE62-AF9E-4DE5-96E7-CF6C2B757FAC}"/>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D49E6E1C-A4AE-43D9-A420-38E757334D2D}"/>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B7B300E9-83F4-4BAA-BAB8-3CBE34532961}"/>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6F4A64EA-3533-4CD6-A521-401C6FD26142}"/>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A8F46D2-3340-4A3A-927B-D1E170EAE31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pic>
        <p:nvPicPr>
          <p:cNvPr id="12" name="Picture 11">
            <a:extLst>
              <a:ext uri="{FF2B5EF4-FFF2-40B4-BE49-F238E27FC236}">
                <a16:creationId xmlns:a16="http://schemas.microsoft.com/office/drawing/2014/main" id="{33B92641-3C01-44D6-AD0E-59D33ACA6E10}"/>
              </a:ext>
            </a:extLst>
          </p:cNvPr>
          <p:cNvPicPr>
            <a:picLocks noChangeAspect="1"/>
          </p:cNvPicPr>
          <p:nvPr/>
        </p:nvPicPr>
        <p:blipFill>
          <a:blip r:embed="rId2" cstate="email">
            <a:extLst>
              <a:ext uri="{28A0092B-C50C-407E-A947-70E740481C1C}">
                <a14:useLocalDpi xmlns:a14="http://schemas.microsoft.com/office/drawing/2010/main" val="0"/>
              </a:ext>
            </a:extLst>
          </a:blip>
          <a:srcRect t="1491" b="1491"/>
          <a:stretch>
            <a:fillRect/>
          </a:stretch>
        </p:blipFill>
        <p:spPr bwMode="auto">
          <a:xfrm>
            <a:off x="228600" y="2907713"/>
            <a:ext cx="5345021" cy="3711528"/>
          </a:xfrm>
          <a:prstGeom prst="rect">
            <a:avLst/>
          </a:prstGeom>
          <a:noFill/>
          <a:ln w="9525">
            <a:noFill/>
            <a:miter lim="800000"/>
            <a:headEnd/>
            <a:tailEnd/>
          </a:ln>
        </p:spPr>
      </p:pic>
      <p:sp>
        <p:nvSpPr>
          <p:cNvPr id="13" name="Rectangle 12">
            <a:extLst>
              <a:ext uri="{FF2B5EF4-FFF2-40B4-BE49-F238E27FC236}">
                <a16:creationId xmlns:a16="http://schemas.microsoft.com/office/drawing/2014/main" id="{F9D23D23-0C3B-4E7D-9C57-728F679DDB2A}"/>
              </a:ext>
            </a:extLst>
          </p:cNvPr>
          <p:cNvSpPr/>
          <p:nvPr/>
        </p:nvSpPr>
        <p:spPr>
          <a:xfrm>
            <a:off x="228600" y="6309359"/>
            <a:ext cx="1522667" cy="400110"/>
          </a:xfrm>
          <a:prstGeom prst="rect">
            <a:avLst/>
          </a:prstGeom>
        </p:spPr>
        <p:txBody>
          <a:bodyPr wrap="square">
            <a:spAutoFit/>
          </a:bodyPr>
          <a:lstStyle/>
          <a:p>
            <a:r>
              <a:rPr lang="en-US" sz="2000" dirty="0"/>
              <a:t>Sim (2014)</a:t>
            </a:r>
          </a:p>
        </p:txBody>
      </p:sp>
      <p:pic>
        <p:nvPicPr>
          <p:cNvPr id="14" name="Picture 13">
            <a:extLst>
              <a:ext uri="{FF2B5EF4-FFF2-40B4-BE49-F238E27FC236}">
                <a16:creationId xmlns:a16="http://schemas.microsoft.com/office/drawing/2014/main" id="{FF06CF47-4E3B-4FA4-908D-CD7050496086}"/>
              </a:ext>
            </a:extLst>
          </p:cNvPr>
          <p:cNvPicPr/>
          <p:nvPr/>
        </p:nvPicPr>
        <p:blipFill>
          <a:blip r:embed="rId3" cstate="email">
            <a:extLst>
              <a:ext uri="{28A0092B-C50C-407E-A947-70E740481C1C}">
                <a14:useLocalDpi xmlns:a14="http://schemas.microsoft.com/office/drawing/2010/main" val="0"/>
              </a:ext>
            </a:extLst>
          </a:blip>
          <a:srcRect l="35831" t="40475" r="48611" b="37833"/>
          <a:stretch>
            <a:fillRect/>
          </a:stretch>
        </p:blipFill>
        <p:spPr bwMode="auto">
          <a:xfrm>
            <a:off x="6238875" y="2636232"/>
            <a:ext cx="2676525" cy="1370965"/>
          </a:xfrm>
          <a:prstGeom prst="rect">
            <a:avLst/>
          </a:prstGeom>
          <a:noFill/>
          <a:ln w="9525">
            <a:noFill/>
            <a:miter lim="800000"/>
            <a:headEnd/>
            <a:tailEnd/>
          </a:ln>
        </p:spPr>
      </p:pic>
      <p:cxnSp>
        <p:nvCxnSpPr>
          <p:cNvPr id="16" name="Straight Arrow Connector 15">
            <a:extLst>
              <a:ext uri="{FF2B5EF4-FFF2-40B4-BE49-F238E27FC236}">
                <a16:creationId xmlns:a16="http://schemas.microsoft.com/office/drawing/2014/main" id="{E4EDBE3C-18C4-4668-96CD-E1F8D9294E58}"/>
              </a:ext>
            </a:extLst>
          </p:cNvPr>
          <p:cNvCxnSpPr>
            <a:cxnSpLocks/>
            <a:stCxn id="14" idx="1"/>
          </p:cNvCxnSpPr>
          <p:nvPr/>
        </p:nvCxnSpPr>
        <p:spPr>
          <a:xfrm flipH="1">
            <a:off x="3505200" y="3321715"/>
            <a:ext cx="2733675" cy="5563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BB54E55-E5F0-4359-8F7F-FD823F761837}"/>
              </a:ext>
            </a:extLst>
          </p:cNvPr>
          <p:cNvPicPr/>
          <p:nvPr/>
        </p:nvPicPr>
        <p:blipFill>
          <a:blip r:embed="rId4"/>
          <a:srcRect/>
          <a:stretch/>
        </p:blipFill>
        <p:spPr bwMode="auto">
          <a:xfrm>
            <a:off x="3005138" y="1005840"/>
            <a:ext cx="2676525" cy="1371600"/>
          </a:xfrm>
          <a:prstGeom prst="rect">
            <a:avLst/>
          </a:prstGeom>
          <a:noFill/>
          <a:ln w="9525">
            <a:noFill/>
            <a:miter lim="800000"/>
            <a:headEnd/>
            <a:tailEnd/>
          </a:ln>
        </p:spPr>
      </p:pic>
      <p:pic>
        <p:nvPicPr>
          <p:cNvPr id="18" name="Picture 17">
            <a:extLst>
              <a:ext uri="{FF2B5EF4-FFF2-40B4-BE49-F238E27FC236}">
                <a16:creationId xmlns:a16="http://schemas.microsoft.com/office/drawing/2014/main" id="{4C8EEAEB-CFF4-439E-BDFE-722A746A0CC3}"/>
              </a:ext>
            </a:extLst>
          </p:cNvPr>
          <p:cNvPicPr/>
          <p:nvPr/>
        </p:nvPicPr>
        <p:blipFill>
          <a:blip r:embed="rId4"/>
          <a:srcRect/>
          <a:stretch/>
        </p:blipFill>
        <p:spPr bwMode="auto">
          <a:xfrm>
            <a:off x="6099301" y="974579"/>
            <a:ext cx="2676525" cy="1370965"/>
          </a:xfrm>
          <a:prstGeom prst="rect">
            <a:avLst/>
          </a:prstGeom>
          <a:noFill/>
          <a:ln w="9525">
            <a:noFill/>
            <a:miter lim="800000"/>
            <a:headEnd/>
            <a:tailEnd/>
          </a:ln>
        </p:spPr>
      </p:pic>
      <p:cxnSp>
        <p:nvCxnSpPr>
          <p:cNvPr id="19" name="Straight Arrow Connector 18">
            <a:extLst>
              <a:ext uri="{FF2B5EF4-FFF2-40B4-BE49-F238E27FC236}">
                <a16:creationId xmlns:a16="http://schemas.microsoft.com/office/drawing/2014/main" id="{D13DCF85-0676-4413-853A-B4B07784F4D6}"/>
              </a:ext>
            </a:extLst>
          </p:cNvPr>
          <p:cNvCxnSpPr>
            <a:cxnSpLocks/>
            <a:stCxn id="17" idx="2"/>
          </p:cNvCxnSpPr>
          <p:nvPr/>
        </p:nvCxnSpPr>
        <p:spPr>
          <a:xfrm flipH="1">
            <a:off x="3505200" y="2377440"/>
            <a:ext cx="838201" cy="8322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7D024D2-75A6-422C-9C30-C5FF10DBDAA7}"/>
              </a:ext>
            </a:extLst>
          </p:cNvPr>
          <p:cNvCxnSpPr>
            <a:cxnSpLocks/>
            <a:stCxn id="18" idx="2"/>
          </p:cNvCxnSpPr>
          <p:nvPr/>
        </p:nvCxnSpPr>
        <p:spPr>
          <a:xfrm flipH="1">
            <a:off x="4800600" y="2345544"/>
            <a:ext cx="2636964" cy="9310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0F3B99C3-21DB-4CC8-9322-01D49691540A}"/>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pic>
        <p:nvPicPr>
          <p:cNvPr id="9" name="Picture 8">
            <a:extLst>
              <a:ext uri="{FF2B5EF4-FFF2-40B4-BE49-F238E27FC236}">
                <a16:creationId xmlns:a16="http://schemas.microsoft.com/office/drawing/2014/main" id="{BF66517F-5E28-45A1-81C2-3E896A262E3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r="2673"/>
          <a:stretch/>
        </p:blipFill>
        <p:spPr>
          <a:xfrm>
            <a:off x="146840" y="991552"/>
            <a:ext cx="2637940" cy="1412576"/>
          </a:xfrm>
          <a:prstGeom prst="rect">
            <a:avLst/>
          </a:prstGeom>
        </p:spPr>
      </p:pic>
      <p:cxnSp>
        <p:nvCxnSpPr>
          <p:cNvPr id="21" name="Straight Arrow Connector 20">
            <a:extLst>
              <a:ext uri="{FF2B5EF4-FFF2-40B4-BE49-F238E27FC236}">
                <a16:creationId xmlns:a16="http://schemas.microsoft.com/office/drawing/2014/main" id="{179E9499-AD6E-44F6-83B3-6EA84AB65D90}"/>
              </a:ext>
            </a:extLst>
          </p:cNvPr>
          <p:cNvCxnSpPr>
            <a:cxnSpLocks/>
          </p:cNvCxnSpPr>
          <p:nvPr/>
        </p:nvCxnSpPr>
        <p:spPr>
          <a:xfrm flipH="1">
            <a:off x="990600" y="2372443"/>
            <a:ext cx="268162" cy="15137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0E90A1C3-6189-40CB-ABD5-D716BD4CBFEC}"/>
              </a:ext>
            </a:extLst>
          </p:cNvPr>
          <p:cNvSpPr txBox="1">
            <a:spLocks/>
          </p:cNvSpPr>
          <p:nvPr/>
        </p:nvSpPr>
        <p:spPr>
          <a:xfrm>
            <a:off x="5486400" y="4380327"/>
            <a:ext cx="3570379" cy="2284028"/>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solidFill>
                  <a:schemeClr val="tx1"/>
                </a:solidFill>
              </a:rPr>
              <a:t>Research from Sim (2014) indicates that stirrups placed in the middle of the splice are ineffective in resisting longitudinal bar stress, while stirrups placed near the ends of the splice are highly effective.</a:t>
            </a:r>
            <a:endParaRPr lang="en-US" sz="1600" dirty="0">
              <a:solidFill>
                <a:schemeClr val="tx1"/>
              </a:solidFill>
            </a:endParaRPr>
          </a:p>
        </p:txBody>
      </p:sp>
      <p:sp>
        <p:nvSpPr>
          <p:cNvPr id="28" name="Title 1">
            <a:extLst>
              <a:ext uri="{FF2B5EF4-FFF2-40B4-BE49-F238E27FC236}">
                <a16:creationId xmlns:a16="http://schemas.microsoft.com/office/drawing/2014/main" id="{2AB55913-DCAF-448C-995E-DB710A20DF4C}"/>
              </a:ext>
            </a:extLst>
          </p:cNvPr>
          <p:cNvSpPr txBox="1">
            <a:spLocks/>
          </p:cNvSpPr>
          <p:nvPr/>
        </p:nvSpPr>
        <p:spPr>
          <a:xfrm>
            <a:off x="491489" y="599079"/>
            <a:ext cx="8119111" cy="432347"/>
          </a:xfrm>
          <a:prstGeom prst="rect">
            <a:avLst/>
          </a:prstGeom>
        </p:spPr>
        <p:txBody>
          <a:bodyPr anchor="ctr" anchorCtr="0"/>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Distributed transverse reinforcement ratio</a:t>
            </a:r>
          </a:p>
        </p:txBody>
      </p:sp>
    </p:spTree>
    <p:extLst>
      <p:ext uri="{BB962C8B-B14F-4D97-AF65-F5344CB8AC3E}">
        <p14:creationId xmlns:p14="http://schemas.microsoft.com/office/powerpoint/2010/main" val="1812613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94C1C8-6E20-4BD6-929A-74716455E7A7}"/>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02545408-ADD0-4E8D-860B-32947085D167}"/>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20601D6-85B6-4B5F-9ADF-C36095CE44A0}"/>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7825BB2-5E06-4023-8265-4CFB1BEFD26C}"/>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4CC368C1-D48A-430E-9419-1BF3628A09BB}"/>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D5E943D-C3CE-4AC8-8881-C5E0E020547B}"/>
                </a:ext>
              </a:extLst>
            </p:cNvPr>
            <p:cNvSpPr txBox="1"/>
            <p:nvPr/>
          </p:nvSpPr>
          <p:spPr>
            <a:xfrm>
              <a:off x="457201" y="599811"/>
              <a:ext cx="822960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8BBB0C66-1F2E-4A12-BE75-1109D6A3C794}"/>
              </a:ext>
            </a:extLst>
          </p:cNvPr>
          <p:cNvSpPr txBox="1">
            <a:spLocks/>
          </p:cNvSpPr>
          <p:nvPr/>
        </p:nvSpPr>
        <p:spPr>
          <a:xfrm>
            <a:off x="491490" y="548640"/>
            <a:ext cx="7989752" cy="1083329"/>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Specimen Design – Slabs</a:t>
            </a:r>
          </a:p>
        </p:txBody>
      </p:sp>
      <p:sp>
        <p:nvSpPr>
          <p:cNvPr id="12" name="Title 1">
            <a:extLst>
              <a:ext uri="{FF2B5EF4-FFF2-40B4-BE49-F238E27FC236}">
                <a16:creationId xmlns:a16="http://schemas.microsoft.com/office/drawing/2014/main" id="{26A4E018-BEE5-40BE-8574-5CFDF391B810}"/>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sp>
        <p:nvSpPr>
          <p:cNvPr id="13" name="Content Placeholder 2">
            <a:extLst>
              <a:ext uri="{FF2B5EF4-FFF2-40B4-BE49-F238E27FC236}">
                <a16:creationId xmlns:a16="http://schemas.microsoft.com/office/drawing/2014/main" id="{BBB756AC-5C52-4CA8-8AC3-DB77B574B7E5}"/>
              </a:ext>
            </a:extLst>
          </p:cNvPr>
          <p:cNvSpPr txBox="1">
            <a:spLocks/>
          </p:cNvSpPr>
          <p:nvPr/>
        </p:nvSpPr>
        <p:spPr>
          <a:xfrm>
            <a:off x="420030" y="1199622"/>
            <a:ext cx="5447370" cy="2838978"/>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spcBef>
                <a:spcPts val="0"/>
              </a:spcBef>
              <a:spcAft>
                <a:spcPts val="0"/>
              </a:spcAft>
            </a:pPr>
            <a:r>
              <a:rPr lang="en-US" sz="2000" b="1" dirty="0">
                <a:solidFill>
                  <a:schemeClr val="tx1"/>
                </a:solidFill>
              </a:rPr>
              <a:t>Slabs</a:t>
            </a:r>
            <a:endParaRPr lang="en-US" sz="2000" dirty="0">
              <a:solidFill>
                <a:schemeClr val="tx1"/>
              </a:solidFill>
            </a:endParaRPr>
          </a:p>
          <a:p>
            <a:pPr lvl="1">
              <a:lnSpc>
                <a:spcPct val="150000"/>
              </a:lnSpc>
              <a:spcBef>
                <a:spcPts val="0"/>
              </a:spcBef>
              <a:spcAft>
                <a:spcPts val="0"/>
              </a:spcAft>
            </a:pPr>
            <a:r>
              <a:rPr lang="en-US" sz="2000" dirty="0">
                <a:solidFill>
                  <a:schemeClr val="tx1"/>
                </a:solidFill>
              </a:rPr>
              <a:t>ASTM A615 longitudinal bars</a:t>
            </a:r>
          </a:p>
          <a:p>
            <a:pPr lvl="1">
              <a:lnSpc>
                <a:spcPct val="150000"/>
              </a:lnSpc>
              <a:spcBef>
                <a:spcPts val="0"/>
              </a:spcBef>
              <a:spcAft>
                <a:spcPts val="0"/>
              </a:spcAft>
            </a:pPr>
            <a:r>
              <a:rPr lang="en-US" sz="2000" dirty="0">
                <a:solidFill>
                  <a:schemeClr val="tx1"/>
                </a:solidFill>
              </a:rPr>
              <a:t>5000 psi concrete</a:t>
            </a:r>
          </a:p>
          <a:p>
            <a:pPr lvl="1">
              <a:lnSpc>
                <a:spcPct val="150000"/>
              </a:lnSpc>
              <a:spcBef>
                <a:spcPts val="0"/>
              </a:spcBef>
              <a:spcAft>
                <a:spcPts val="0"/>
              </a:spcAft>
            </a:pPr>
            <a:r>
              <a:rPr lang="en-US" sz="2000" dirty="0">
                <a:solidFill>
                  <a:schemeClr val="tx1"/>
                </a:solidFill>
              </a:rPr>
              <a:t>40</a:t>
            </a:r>
            <a:r>
              <a:rPr lang="en-US" sz="2000" i="1" dirty="0">
                <a:solidFill>
                  <a:schemeClr val="tx1"/>
                </a:solidFill>
              </a:rPr>
              <a:t>d</a:t>
            </a:r>
            <a:r>
              <a:rPr lang="en-US" sz="2000" i="1" baseline="-25000" dirty="0">
                <a:solidFill>
                  <a:schemeClr val="tx1"/>
                </a:solidFill>
              </a:rPr>
              <a:t>b</a:t>
            </a:r>
            <a:r>
              <a:rPr lang="en-US" sz="2000" dirty="0">
                <a:solidFill>
                  <a:schemeClr val="tx1"/>
                </a:solidFill>
              </a:rPr>
              <a:t> &lt; </a:t>
            </a:r>
            <a:r>
              <a:rPr lang="en-US" sz="2000" i="1" dirty="0">
                <a:solidFill>
                  <a:schemeClr val="tx1"/>
                </a:solidFill>
              </a:rPr>
              <a:t>L</a:t>
            </a:r>
            <a:r>
              <a:rPr lang="en-US" sz="2000" i="1" baseline="-25000" dirty="0">
                <a:solidFill>
                  <a:schemeClr val="tx1"/>
                </a:solidFill>
              </a:rPr>
              <a:t>s</a:t>
            </a:r>
            <a:r>
              <a:rPr lang="en-US" sz="2000" dirty="0">
                <a:solidFill>
                  <a:schemeClr val="tx1"/>
                </a:solidFill>
              </a:rPr>
              <a:t> &lt; 100</a:t>
            </a:r>
            <a:r>
              <a:rPr lang="en-US" sz="2000" i="1" dirty="0">
                <a:solidFill>
                  <a:schemeClr val="tx1"/>
                </a:solidFill>
              </a:rPr>
              <a:t>d</a:t>
            </a:r>
            <a:r>
              <a:rPr lang="en-US" sz="2000" i="1" baseline="-25000" dirty="0">
                <a:solidFill>
                  <a:schemeClr val="tx1"/>
                </a:solidFill>
              </a:rPr>
              <a:t>b</a:t>
            </a:r>
          </a:p>
          <a:p>
            <a:pPr lvl="1">
              <a:lnSpc>
                <a:spcPct val="150000"/>
              </a:lnSpc>
              <a:spcBef>
                <a:spcPts val="0"/>
              </a:spcBef>
              <a:spcAft>
                <a:spcPts val="0"/>
              </a:spcAft>
            </a:pPr>
            <a:endParaRPr lang="en-US" sz="2000" dirty="0">
              <a:solidFill>
                <a:schemeClr val="tx1"/>
              </a:solidFill>
            </a:endParaRPr>
          </a:p>
        </p:txBody>
      </p:sp>
      <p:pic>
        <p:nvPicPr>
          <p:cNvPr id="2" name="Picture 1">
            <a:extLst>
              <a:ext uri="{FF2B5EF4-FFF2-40B4-BE49-F238E27FC236}">
                <a16:creationId xmlns:a16="http://schemas.microsoft.com/office/drawing/2014/main" id="{3DE1C55E-D0E2-446B-89E7-272B81DD3A6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8567" y="4038600"/>
            <a:ext cx="7866865" cy="2743200"/>
          </a:xfrm>
          <a:prstGeom prst="rect">
            <a:avLst/>
          </a:prstGeom>
        </p:spPr>
      </p:pic>
    </p:spTree>
    <p:extLst>
      <p:ext uri="{BB962C8B-B14F-4D97-AF65-F5344CB8AC3E}">
        <p14:creationId xmlns:p14="http://schemas.microsoft.com/office/powerpoint/2010/main" val="3563228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94C1C8-6E20-4BD6-929A-74716455E7A7}"/>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02545408-ADD0-4E8D-860B-32947085D167}"/>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20601D6-85B6-4B5F-9ADF-C36095CE44A0}"/>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7825BB2-5E06-4023-8265-4CFB1BEFD26C}"/>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4CC368C1-D48A-430E-9419-1BF3628A09BB}"/>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D5E943D-C3CE-4AC8-8881-C5E0E020547B}"/>
                </a:ext>
              </a:extLst>
            </p:cNvPr>
            <p:cNvSpPr txBox="1"/>
            <p:nvPr/>
          </p:nvSpPr>
          <p:spPr>
            <a:xfrm>
              <a:off x="457201" y="599811"/>
              <a:ext cx="822960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8BBB0C66-1F2E-4A12-BE75-1109D6A3C794}"/>
              </a:ext>
            </a:extLst>
          </p:cNvPr>
          <p:cNvSpPr txBox="1">
            <a:spLocks/>
          </p:cNvSpPr>
          <p:nvPr/>
        </p:nvSpPr>
        <p:spPr>
          <a:xfrm>
            <a:off x="491490" y="548640"/>
            <a:ext cx="7989752" cy="1083329"/>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Specimen Design – Slabs</a:t>
            </a:r>
          </a:p>
        </p:txBody>
      </p:sp>
      <p:sp>
        <p:nvSpPr>
          <p:cNvPr id="12" name="Title 1">
            <a:extLst>
              <a:ext uri="{FF2B5EF4-FFF2-40B4-BE49-F238E27FC236}">
                <a16:creationId xmlns:a16="http://schemas.microsoft.com/office/drawing/2014/main" id="{26A4E018-BEE5-40BE-8574-5CFDF391B810}"/>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pic>
        <p:nvPicPr>
          <p:cNvPr id="3" name="Picture 2">
            <a:extLst>
              <a:ext uri="{FF2B5EF4-FFF2-40B4-BE49-F238E27FC236}">
                <a16:creationId xmlns:a16="http://schemas.microsoft.com/office/drawing/2014/main" id="{AE294470-DF00-4A90-AB23-C2573CE9CC7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599" y="4114800"/>
            <a:ext cx="8686801" cy="2551562"/>
          </a:xfrm>
          <a:prstGeom prst="rect">
            <a:avLst/>
          </a:prstGeom>
        </p:spPr>
      </p:pic>
      <p:sp>
        <p:nvSpPr>
          <p:cNvPr id="14" name="Content Placeholder 2">
            <a:extLst>
              <a:ext uri="{FF2B5EF4-FFF2-40B4-BE49-F238E27FC236}">
                <a16:creationId xmlns:a16="http://schemas.microsoft.com/office/drawing/2014/main" id="{0FBE6D06-C37F-44A6-AAA0-C493D4C22A28}"/>
              </a:ext>
            </a:extLst>
          </p:cNvPr>
          <p:cNvSpPr txBox="1">
            <a:spLocks/>
          </p:cNvSpPr>
          <p:nvPr/>
        </p:nvSpPr>
        <p:spPr>
          <a:xfrm>
            <a:off x="3000466" y="1199094"/>
            <a:ext cx="2971800" cy="54937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50000"/>
              </a:lnSpc>
              <a:spcBef>
                <a:spcPts val="0"/>
              </a:spcBef>
              <a:spcAft>
                <a:spcPts val="0"/>
              </a:spcAft>
              <a:buNone/>
            </a:pPr>
            <a:r>
              <a:rPr lang="en-US" sz="2000" b="1" dirty="0">
                <a:solidFill>
                  <a:schemeClr val="tx1"/>
                </a:solidFill>
              </a:rPr>
              <a:t>Test Setup Dimensions</a:t>
            </a:r>
            <a:endParaRPr lang="en-US" sz="2000" dirty="0">
              <a:solidFill>
                <a:schemeClr val="tx1"/>
              </a:solidFill>
            </a:endParaRPr>
          </a:p>
        </p:txBody>
      </p:sp>
      <p:pic>
        <p:nvPicPr>
          <p:cNvPr id="15" name="Picture 14">
            <a:extLst>
              <a:ext uri="{FF2B5EF4-FFF2-40B4-BE49-F238E27FC236}">
                <a16:creationId xmlns:a16="http://schemas.microsoft.com/office/drawing/2014/main" id="{A33C7CF7-C5ED-4FBB-9BC0-58440051988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6977" r="7020"/>
          <a:stretch/>
        </p:blipFill>
        <p:spPr>
          <a:xfrm>
            <a:off x="491490" y="1930428"/>
            <a:ext cx="8042911" cy="1618939"/>
          </a:xfrm>
          <a:prstGeom prst="rect">
            <a:avLst/>
          </a:prstGeom>
        </p:spPr>
      </p:pic>
    </p:spTree>
    <p:extLst>
      <p:ext uri="{BB962C8B-B14F-4D97-AF65-F5344CB8AC3E}">
        <p14:creationId xmlns:p14="http://schemas.microsoft.com/office/powerpoint/2010/main" val="1966220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Content Placeholder 2">
            <a:extLst>
              <a:ext uri="{FF2B5EF4-FFF2-40B4-BE49-F238E27FC236}">
                <a16:creationId xmlns:a16="http://schemas.microsoft.com/office/drawing/2014/main" id="{78AA91C5-60C6-46D2-A7E8-260B0E9C117C}"/>
              </a:ext>
            </a:extLst>
          </p:cNvPr>
          <p:cNvSpPr txBox="1">
            <a:spLocks/>
          </p:cNvSpPr>
          <p:nvPr/>
        </p:nvSpPr>
        <p:spPr>
          <a:xfrm>
            <a:off x="457201" y="1170431"/>
            <a:ext cx="7989887" cy="45720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Longitudinal cracking present above all splices, regardless of failure mode</a:t>
            </a:r>
          </a:p>
        </p:txBody>
      </p:sp>
      <p:sp>
        <p:nvSpPr>
          <p:cNvPr id="9" name="Title 1">
            <a:extLst>
              <a:ext uri="{FF2B5EF4-FFF2-40B4-BE49-F238E27FC236}">
                <a16:creationId xmlns:a16="http://schemas.microsoft.com/office/drawing/2014/main" id="{C4E162E1-B044-49C0-A3FF-2D8264EE9295}"/>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Slabs – Results</a:t>
            </a:r>
          </a:p>
        </p:txBody>
      </p:sp>
      <p:sp>
        <p:nvSpPr>
          <p:cNvPr id="11" name="Title 1">
            <a:extLst>
              <a:ext uri="{FF2B5EF4-FFF2-40B4-BE49-F238E27FC236}">
                <a16:creationId xmlns:a16="http://schemas.microsoft.com/office/drawing/2014/main" id="{59CFBA7F-5DFB-4A02-96EE-7B53971F29C9}"/>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pic>
        <p:nvPicPr>
          <p:cNvPr id="50" name="Picture 49">
            <a:extLst>
              <a:ext uri="{FF2B5EF4-FFF2-40B4-BE49-F238E27FC236}">
                <a16:creationId xmlns:a16="http://schemas.microsoft.com/office/drawing/2014/main" id="{E8ABE33E-D036-4ABA-8E25-E0C7C024C3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0351" y="1718221"/>
            <a:ext cx="7063298" cy="2667000"/>
          </a:xfrm>
          <a:prstGeom prst="rect">
            <a:avLst/>
          </a:prstGeom>
        </p:spPr>
      </p:pic>
      <p:pic>
        <p:nvPicPr>
          <p:cNvPr id="51" name="Picture 50">
            <a:extLst>
              <a:ext uri="{FF2B5EF4-FFF2-40B4-BE49-F238E27FC236}">
                <a16:creationId xmlns:a16="http://schemas.microsoft.com/office/drawing/2014/main" id="{4128E2E4-A7DE-4046-AFB9-1D9FB38E9ABE}"/>
              </a:ext>
            </a:extLst>
          </p:cNvPr>
          <p:cNvPicPr>
            <a:picLocks/>
          </p:cNvPicPr>
          <p:nvPr/>
        </p:nvPicPr>
        <p:blipFill rotWithShape="1">
          <a:blip r:embed="rId4" cstate="email">
            <a:extLst>
              <a:ext uri="{28A0092B-C50C-407E-A947-70E740481C1C}">
                <a14:useLocalDpi xmlns:a14="http://schemas.microsoft.com/office/drawing/2010/main" val="0"/>
              </a:ext>
            </a:extLst>
          </a:blip>
          <a:srcRect/>
          <a:stretch/>
        </p:blipFill>
        <p:spPr bwMode="auto">
          <a:xfrm>
            <a:off x="2030951" y="4433991"/>
            <a:ext cx="4864608" cy="2195410"/>
          </a:xfrm>
          <a:prstGeom prst="rect">
            <a:avLst/>
          </a:prstGeom>
          <a:noFill/>
          <a:ln>
            <a:noFill/>
          </a:ln>
          <a:extLst>
            <a:ext uri="{53640926-AAD7-44D8-BBD7-CCE9431645EC}">
              <a14:shadowObscured xmlns:a14="http://schemas.microsoft.com/office/drawing/2010/main"/>
            </a:ext>
          </a:extLst>
        </p:spPr>
      </p:pic>
      <p:sp>
        <p:nvSpPr>
          <p:cNvPr id="52" name="Content Placeholder 2">
            <a:extLst>
              <a:ext uri="{FF2B5EF4-FFF2-40B4-BE49-F238E27FC236}">
                <a16:creationId xmlns:a16="http://schemas.microsoft.com/office/drawing/2014/main" id="{EB078011-863B-46F3-B23A-54FF0FE1ABEC}"/>
              </a:ext>
            </a:extLst>
          </p:cNvPr>
          <p:cNvSpPr txBox="1">
            <a:spLocks/>
          </p:cNvSpPr>
          <p:nvPr/>
        </p:nvSpPr>
        <p:spPr>
          <a:xfrm>
            <a:off x="3314700" y="4129190"/>
            <a:ext cx="2514600" cy="457200"/>
          </a:xfrm>
          <a:prstGeom prst="rect">
            <a:avLst/>
          </a:prstGeom>
          <a:solidFill>
            <a:schemeClr val="bg1"/>
          </a:solidFill>
          <a:ln w="28575">
            <a:solidFill>
              <a:srgbClr val="D9A625"/>
            </a:solid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10000"/>
              </a:lnSpc>
              <a:buNone/>
            </a:pPr>
            <a:r>
              <a:rPr lang="en-US" sz="2000" dirty="0">
                <a:solidFill>
                  <a:schemeClr val="tx1"/>
                </a:solidFill>
              </a:rPr>
              <a:t>37.5 in. Splice (S-60-5)</a:t>
            </a:r>
          </a:p>
        </p:txBody>
      </p:sp>
    </p:spTree>
    <p:extLst>
      <p:ext uri="{BB962C8B-B14F-4D97-AF65-F5344CB8AC3E}">
        <p14:creationId xmlns:p14="http://schemas.microsoft.com/office/powerpoint/2010/main" val="2995823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40-5">
            <a:hlinkClick r:id="" action="ppaction://media"/>
            <a:extLst>
              <a:ext uri="{FF2B5EF4-FFF2-40B4-BE49-F238E27FC236}">
                <a16:creationId xmlns:a16="http://schemas.microsoft.com/office/drawing/2014/main" id="{357AC237-093C-44A6-8D46-43D9CC529C7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8043" b="21298"/>
          <a:stretch/>
        </p:blipFill>
        <p:spPr>
          <a:xfrm>
            <a:off x="2695222" y="1947499"/>
            <a:ext cx="6145883" cy="2335060"/>
          </a:xfrm>
          <a:prstGeom prst="rect">
            <a:avLst/>
          </a:prstGeom>
        </p:spPr>
      </p:pic>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Content Placeholder 2">
            <a:extLst>
              <a:ext uri="{FF2B5EF4-FFF2-40B4-BE49-F238E27FC236}">
                <a16:creationId xmlns:a16="http://schemas.microsoft.com/office/drawing/2014/main" id="{78AA91C5-60C6-46D2-A7E8-260B0E9C117C}"/>
              </a:ext>
            </a:extLst>
          </p:cNvPr>
          <p:cNvSpPr txBox="1">
            <a:spLocks/>
          </p:cNvSpPr>
          <p:nvPr/>
        </p:nvSpPr>
        <p:spPr>
          <a:xfrm>
            <a:off x="457201" y="1170431"/>
            <a:ext cx="7989887" cy="8869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A615 Grade 100 bars fully developed their strength</a:t>
            </a:r>
          </a:p>
          <a:p>
            <a:pPr lvl="1"/>
            <a:r>
              <a:rPr lang="en-US" sz="1800" dirty="0">
                <a:solidFill>
                  <a:schemeClr val="tx1"/>
                </a:solidFill>
              </a:rPr>
              <a:t>Transition of failure mode</a:t>
            </a:r>
          </a:p>
        </p:txBody>
      </p:sp>
      <p:sp>
        <p:nvSpPr>
          <p:cNvPr id="9" name="Title 1">
            <a:extLst>
              <a:ext uri="{FF2B5EF4-FFF2-40B4-BE49-F238E27FC236}">
                <a16:creationId xmlns:a16="http://schemas.microsoft.com/office/drawing/2014/main" id="{C4E162E1-B044-49C0-A3FF-2D8264EE9295}"/>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Slabs – Results</a:t>
            </a:r>
          </a:p>
        </p:txBody>
      </p:sp>
      <p:sp>
        <p:nvSpPr>
          <p:cNvPr id="11" name="Title 1">
            <a:extLst>
              <a:ext uri="{FF2B5EF4-FFF2-40B4-BE49-F238E27FC236}">
                <a16:creationId xmlns:a16="http://schemas.microsoft.com/office/drawing/2014/main" id="{59CFBA7F-5DFB-4A02-96EE-7B53971F29C9}"/>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sp>
        <p:nvSpPr>
          <p:cNvPr id="14" name="Content Placeholder 2">
            <a:extLst>
              <a:ext uri="{FF2B5EF4-FFF2-40B4-BE49-F238E27FC236}">
                <a16:creationId xmlns:a16="http://schemas.microsoft.com/office/drawing/2014/main" id="{44B48B2C-B566-4A65-B1E4-20224B0424E0}"/>
              </a:ext>
            </a:extLst>
          </p:cNvPr>
          <p:cNvSpPr txBox="1">
            <a:spLocks/>
          </p:cNvSpPr>
          <p:nvPr/>
        </p:nvSpPr>
        <p:spPr>
          <a:xfrm>
            <a:off x="2667235" y="1965844"/>
            <a:ext cx="1415415" cy="609599"/>
          </a:xfrm>
          <a:prstGeom prst="rect">
            <a:avLst/>
          </a:prstGeom>
          <a:ln w="28575">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10000"/>
              </a:lnSpc>
              <a:buNone/>
            </a:pPr>
            <a:r>
              <a:rPr lang="en-US" sz="2000" dirty="0">
                <a:solidFill>
                  <a:schemeClr val="bg1"/>
                </a:solidFill>
              </a:rPr>
              <a:t>25 in. Splice</a:t>
            </a:r>
          </a:p>
        </p:txBody>
      </p:sp>
      <p:pic>
        <p:nvPicPr>
          <p:cNvPr id="21" name="S-80-5">
            <a:hlinkClick r:id="" action="ppaction://media"/>
            <a:extLst>
              <a:ext uri="{FF2B5EF4-FFF2-40B4-BE49-F238E27FC236}">
                <a16:creationId xmlns:a16="http://schemas.microsoft.com/office/drawing/2014/main" id="{F5FB5284-628B-49A1-8E74-2C4E480C420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7263" r="11741" b="36937"/>
          <a:stretch/>
        </p:blipFill>
        <p:spPr>
          <a:xfrm>
            <a:off x="5105400" y="4343400"/>
            <a:ext cx="3735705" cy="2172579"/>
          </a:xfrm>
          <a:prstGeom prst="rect">
            <a:avLst/>
          </a:prstGeom>
        </p:spPr>
      </p:pic>
      <p:pic>
        <p:nvPicPr>
          <p:cNvPr id="16" name="Picture 15">
            <a:extLst>
              <a:ext uri="{FF2B5EF4-FFF2-40B4-BE49-F238E27FC236}">
                <a16:creationId xmlns:a16="http://schemas.microsoft.com/office/drawing/2014/main" id="{C0EAD54D-0EC8-4C81-B1BA-E700ACFBB56F}"/>
              </a:ext>
            </a:extLst>
          </p:cNvPr>
          <p:cNvPicPr/>
          <p:nvPr/>
        </p:nvPicPr>
        <p:blipFill rotWithShape="1">
          <a:blip r:embed="rId9" cstate="email">
            <a:extLst>
              <a:ext uri="{28A0092B-C50C-407E-A947-70E740481C1C}">
                <a14:useLocalDpi xmlns:a14="http://schemas.microsoft.com/office/drawing/2010/main" val="0"/>
              </a:ext>
            </a:extLst>
          </a:blip>
          <a:srcRect/>
          <a:stretch/>
        </p:blipFill>
        <p:spPr bwMode="auto">
          <a:xfrm>
            <a:off x="2057400" y="4343400"/>
            <a:ext cx="2867025" cy="2166770"/>
          </a:xfrm>
          <a:prstGeom prst="rect">
            <a:avLst/>
          </a:prstGeom>
          <a:noFill/>
          <a:ln>
            <a:noFill/>
          </a:ln>
          <a:extLst>
            <a:ext uri="{53640926-AAD7-44D8-BBD7-CCE9431645EC}">
              <a14:shadowObscured xmlns:a14="http://schemas.microsoft.com/office/drawing/2010/main"/>
            </a:ext>
          </a:extLst>
        </p:spPr>
      </p:pic>
      <p:sp>
        <p:nvSpPr>
          <p:cNvPr id="17" name="Oval 16">
            <a:extLst>
              <a:ext uri="{FF2B5EF4-FFF2-40B4-BE49-F238E27FC236}">
                <a16:creationId xmlns:a16="http://schemas.microsoft.com/office/drawing/2014/main" id="{924AC927-B3F9-4FFC-827A-945303AD84A0}"/>
              </a:ext>
            </a:extLst>
          </p:cNvPr>
          <p:cNvSpPr/>
          <p:nvPr/>
        </p:nvSpPr>
        <p:spPr>
          <a:xfrm rot="4258521">
            <a:off x="2703912" y="4943510"/>
            <a:ext cx="764378" cy="132637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Content Placeholder 2">
            <a:extLst>
              <a:ext uri="{FF2B5EF4-FFF2-40B4-BE49-F238E27FC236}">
                <a16:creationId xmlns:a16="http://schemas.microsoft.com/office/drawing/2014/main" id="{F344F06D-6934-42E6-90B6-3FE5D2B06E78}"/>
              </a:ext>
            </a:extLst>
          </p:cNvPr>
          <p:cNvSpPr txBox="1">
            <a:spLocks/>
          </p:cNvSpPr>
          <p:nvPr/>
        </p:nvSpPr>
        <p:spPr>
          <a:xfrm>
            <a:off x="8119376" y="1886275"/>
            <a:ext cx="731254" cy="482787"/>
          </a:xfrm>
          <a:prstGeom prst="rect">
            <a:avLst/>
          </a:prstGeom>
          <a:solidFill>
            <a:schemeClr val="bg1"/>
          </a:solidFill>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1600" dirty="0">
                <a:solidFill>
                  <a:schemeClr val="tx1"/>
                </a:solidFill>
              </a:rPr>
              <a:t>S-40-5</a:t>
            </a:r>
          </a:p>
        </p:txBody>
      </p:sp>
      <p:sp>
        <p:nvSpPr>
          <p:cNvPr id="20" name="Content Placeholder 2">
            <a:extLst>
              <a:ext uri="{FF2B5EF4-FFF2-40B4-BE49-F238E27FC236}">
                <a16:creationId xmlns:a16="http://schemas.microsoft.com/office/drawing/2014/main" id="{F23AD61B-E092-43E3-8DFF-6D7698455D73}"/>
              </a:ext>
            </a:extLst>
          </p:cNvPr>
          <p:cNvSpPr txBox="1">
            <a:spLocks/>
          </p:cNvSpPr>
          <p:nvPr/>
        </p:nvSpPr>
        <p:spPr>
          <a:xfrm>
            <a:off x="8119376" y="4317813"/>
            <a:ext cx="731254" cy="482787"/>
          </a:xfrm>
          <a:prstGeom prst="rect">
            <a:avLst/>
          </a:prstGeom>
          <a:solidFill>
            <a:schemeClr val="bg1"/>
          </a:solidFill>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1600" dirty="0">
                <a:solidFill>
                  <a:schemeClr val="tx1"/>
                </a:solidFill>
              </a:rPr>
              <a:t>S-80-5</a:t>
            </a:r>
          </a:p>
        </p:txBody>
      </p:sp>
      <p:sp>
        <p:nvSpPr>
          <p:cNvPr id="15" name="Content Placeholder 2">
            <a:extLst>
              <a:ext uri="{FF2B5EF4-FFF2-40B4-BE49-F238E27FC236}">
                <a16:creationId xmlns:a16="http://schemas.microsoft.com/office/drawing/2014/main" id="{634EC490-9DA2-4AA6-890A-74096A371F28}"/>
              </a:ext>
            </a:extLst>
          </p:cNvPr>
          <p:cNvSpPr txBox="1">
            <a:spLocks/>
          </p:cNvSpPr>
          <p:nvPr/>
        </p:nvSpPr>
        <p:spPr>
          <a:xfrm>
            <a:off x="5067300" y="4302295"/>
            <a:ext cx="1405890" cy="996610"/>
          </a:xfrm>
          <a:prstGeom prst="rect">
            <a:avLst/>
          </a:prstGeom>
          <a:ln w="28575">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10000"/>
              </a:lnSpc>
              <a:buNone/>
            </a:pPr>
            <a:r>
              <a:rPr lang="en-US" sz="2000" dirty="0">
                <a:solidFill>
                  <a:schemeClr val="bg1"/>
                </a:solidFill>
              </a:rPr>
              <a:t>50 in. Splice</a:t>
            </a:r>
          </a:p>
        </p:txBody>
      </p:sp>
    </p:spTree>
    <p:extLst>
      <p:ext uri="{BB962C8B-B14F-4D97-AF65-F5344CB8AC3E}">
        <p14:creationId xmlns:p14="http://schemas.microsoft.com/office/powerpoint/2010/main" val="411394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5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21"/>
                </p:tgtEl>
              </p:cMediaNode>
            </p:video>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6428D7-1745-4BB0-AAA4-8D3200DF6631}"/>
              </a:ext>
            </a:extLst>
          </p:cNvPr>
          <p:cNvGrpSpPr/>
          <p:nvPr/>
        </p:nvGrpSpPr>
        <p:grpSpPr>
          <a:xfrm>
            <a:off x="0" y="0"/>
            <a:ext cx="9144000" cy="1514211"/>
            <a:chOff x="0" y="0"/>
            <a:chExt cx="9144000" cy="1514211"/>
          </a:xfrm>
        </p:grpSpPr>
        <p:sp>
          <p:nvSpPr>
            <p:cNvPr id="3" name="TextBox 2">
              <a:extLst>
                <a:ext uri="{FF2B5EF4-FFF2-40B4-BE49-F238E27FC236}">
                  <a16:creationId xmlns:a16="http://schemas.microsoft.com/office/drawing/2014/main" id="{183091D1-64AC-4D58-8309-DBC8F0FACBB8}"/>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88379FFD-0DB7-409A-85A9-59B7E57AC2B3}"/>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D1ED21D-57A8-4A2A-9765-DB78C01E77F1}"/>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1C21B209-9CC6-42F8-9650-E6A12C4A0686}"/>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5154E16E-A707-4C4C-8EEC-FFA5D095BD7D}"/>
                </a:ext>
              </a:extLst>
            </p:cNvPr>
            <p:cNvSpPr txBox="1"/>
            <p:nvPr/>
          </p:nvSpPr>
          <p:spPr>
            <a:xfrm>
              <a:off x="457201" y="599811"/>
              <a:ext cx="8229600" cy="914400"/>
            </a:xfrm>
            <a:prstGeom prst="rect">
              <a:avLst/>
            </a:prstGeom>
            <a:solidFill>
              <a:schemeClr val="accent4">
                <a:lumMod val="50000"/>
              </a:schemeClr>
            </a:solidFill>
          </p:spPr>
          <p:txBody>
            <a:bodyPr wrap="square" rtlCol="0">
              <a:spAutoFit/>
            </a:bodyPr>
            <a:lstStyle/>
            <a:p>
              <a:endParaRPr lang="en-US" dirty="0"/>
            </a:p>
          </p:txBody>
        </p:sp>
      </p:grpSp>
      <p:sp>
        <p:nvSpPr>
          <p:cNvPr id="10" name="Title 9">
            <a:extLst>
              <a:ext uri="{FF2B5EF4-FFF2-40B4-BE49-F238E27FC236}">
                <a16:creationId xmlns:a16="http://schemas.microsoft.com/office/drawing/2014/main" id="{68D6CF59-6A88-4CF6-8FBA-8764C6B339B2}"/>
              </a:ext>
            </a:extLst>
          </p:cNvPr>
          <p:cNvSpPr>
            <a:spLocks noGrp="1"/>
          </p:cNvSpPr>
          <p:nvPr>
            <p:ph type="ctrTitle"/>
          </p:nvPr>
        </p:nvSpPr>
        <p:spPr>
          <a:xfrm>
            <a:off x="1084421" y="691251"/>
            <a:ext cx="6975158" cy="666644"/>
          </a:xfrm>
        </p:spPr>
        <p:txBody>
          <a:bodyPr>
            <a:normAutofit fontScale="90000"/>
          </a:bodyPr>
          <a:lstStyle/>
          <a:p>
            <a:r>
              <a:rPr lang="en-US" dirty="0">
                <a:solidFill>
                  <a:schemeClr val="bg1"/>
                </a:solidFill>
              </a:rPr>
              <a:t>3. Bond Modeling - Unconfined</a:t>
            </a:r>
          </a:p>
        </p:txBody>
      </p:sp>
      <p:sp>
        <p:nvSpPr>
          <p:cNvPr id="12" name="TextBox 11">
            <a:extLst>
              <a:ext uri="{FF2B5EF4-FFF2-40B4-BE49-F238E27FC236}">
                <a16:creationId xmlns:a16="http://schemas.microsoft.com/office/drawing/2014/main" id="{CFF8E8C7-E274-4780-947A-0810EEDE4439}"/>
              </a:ext>
            </a:extLst>
          </p:cNvPr>
          <p:cNvSpPr txBox="1"/>
          <p:nvPr/>
        </p:nvSpPr>
        <p:spPr>
          <a:xfrm>
            <a:off x="381000" y="3048000"/>
            <a:ext cx="8321040" cy="33832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62096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Bond modeling</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5249E60-2E41-4C12-B51C-C2A9F0B2115B}"/>
                  </a:ext>
                </a:extLst>
              </p:cNvPr>
              <p:cNvSpPr/>
              <p:nvPr/>
            </p:nvSpPr>
            <p:spPr>
              <a:xfrm>
                <a:off x="3143250" y="2545058"/>
                <a:ext cx="171784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𝑏</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𝑏𝑐</m:t>
                          </m:r>
                        </m:sub>
                      </m:sSub>
                    </m:oMath>
                  </m:oMathPara>
                </a14:m>
                <a:endParaRPr lang="en-US" sz="3200" dirty="0"/>
              </a:p>
            </p:txBody>
          </p:sp>
        </mc:Choice>
        <mc:Fallback xmlns="">
          <p:sp>
            <p:nvSpPr>
              <p:cNvPr id="10" name="Rectangle 9">
                <a:extLst>
                  <a:ext uri="{FF2B5EF4-FFF2-40B4-BE49-F238E27FC236}">
                    <a16:creationId xmlns:a16="http://schemas.microsoft.com/office/drawing/2014/main" id="{15249E60-2E41-4C12-B51C-C2A9F0B2115B}"/>
                  </a:ext>
                </a:extLst>
              </p:cNvPr>
              <p:cNvSpPr>
                <a:spLocks noRot="1" noChangeAspect="1" noMove="1" noResize="1" noEditPoints="1" noAdjustHandles="1" noChangeArrowheads="1" noChangeShapeType="1" noTextEdit="1"/>
              </p:cNvSpPr>
              <p:nvPr/>
            </p:nvSpPr>
            <p:spPr>
              <a:xfrm>
                <a:off x="3143250" y="2545058"/>
                <a:ext cx="1717842" cy="584775"/>
              </a:xfrm>
              <a:prstGeom prst="rect">
                <a:avLst/>
              </a:prstGeom>
              <a:blipFill>
                <a:blip r:embed="rId3"/>
                <a:stretch>
                  <a:fillRect/>
                </a:stretch>
              </a:blipFill>
            </p:spPr>
            <p:txBody>
              <a:bodyPr/>
              <a:lstStyle/>
              <a:p>
                <a:r>
                  <a:rPr lang="en-US">
                    <a:noFill/>
                  </a:rPr>
                  <a:t> </a:t>
                </a:r>
              </a:p>
            </p:txBody>
          </p:sp>
        </mc:Fallback>
      </mc:AlternateContent>
      <p:sp>
        <p:nvSpPr>
          <p:cNvPr id="12" name="Content Placeholder 2">
            <a:extLst>
              <a:ext uri="{FF2B5EF4-FFF2-40B4-BE49-F238E27FC236}">
                <a16:creationId xmlns:a16="http://schemas.microsoft.com/office/drawing/2014/main" id="{53F8AF51-78D5-452E-92E7-9E95686BB0F2}"/>
              </a:ext>
            </a:extLst>
          </p:cNvPr>
          <p:cNvSpPr txBox="1">
            <a:spLocks/>
          </p:cNvSpPr>
          <p:nvPr/>
        </p:nvSpPr>
        <p:spPr>
          <a:xfrm>
            <a:off x="4182803" y="1634613"/>
            <a:ext cx="5342197" cy="512150"/>
          </a:xfrm>
          <a:prstGeom prst="rect">
            <a:avLst/>
          </a:prstGeom>
          <a:ln w="28575">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Bef>
                <a:spcPts val="0"/>
              </a:spcBef>
              <a:spcAft>
                <a:spcPts val="0"/>
              </a:spcAft>
              <a:buNone/>
            </a:pPr>
            <a:r>
              <a:rPr lang="en-US" sz="2000" dirty="0">
                <a:solidFill>
                  <a:schemeClr val="tx1"/>
                </a:solidFill>
              </a:rPr>
              <a:t>Concrete Contribution (Unconfined)</a:t>
            </a:r>
          </a:p>
        </p:txBody>
      </p:sp>
      <p:sp>
        <p:nvSpPr>
          <p:cNvPr id="14" name="Content Placeholder 2">
            <a:extLst>
              <a:ext uri="{FF2B5EF4-FFF2-40B4-BE49-F238E27FC236}">
                <a16:creationId xmlns:a16="http://schemas.microsoft.com/office/drawing/2014/main" id="{17F78EA7-86D4-49AD-B0FA-BBBD1D794BF8}"/>
              </a:ext>
            </a:extLst>
          </p:cNvPr>
          <p:cNvSpPr txBox="1">
            <a:spLocks/>
          </p:cNvSpPr>
          <p:nvPr/>
        </p:nvSpPr>
        <p:spPr>
          <a:xfrm>
            <a:off x="2362201" y="1507531"/>
            <a:ext cx="1219200" cy="603034"/>
          </a:xfrm>
          <a:prstGeom prst="rect">
            <a:avLst/>
          </a:prstGeom>
          <a:ln w="28575">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2000" dirty="0">
                <a:solidFill>
                  <a:schemeClr val="tx1"/>
                </a:solidFill>
              </a:rPr>
              <a:t>Bar Stress</a:t>
            </a:r>
          </a:p>
        </p:txBody>
      </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77CB5FF1-00FE-4209-8105-9916B1617E22}"/>
                  </a:ext>
                </a:extLst>
              </p:cNvPr>
              <p:cNvSpPr txBox="1">
                <a:spLocks/>
              </p:cNvSpPr>
              <p:nvPr/>
            </p:nvSpPr>
            <p:spPr>
              <a:xfrm>
                <a:off x="1257301" y="4053320"/>
                <a:ext cx="838200" cy="685800"/>
              </a:xfrm>
              <a:prstGeom prst="rect">
                <a:avLst/>
              </a:prstGeom>
              <a:ln w="28575">
                <a:noFill/>
              </a:ln>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14:m>
                  <m:oMathPara xmlns:m="http://schemas.openxmlformats.org/officeDocument/2006/math">
                    <m:oMathParaPr>
                      <m:jc m:val="centerGroup"/>
                    </m:oMathParaPr>
                    <m:oMath xmlns:m="http://schemas.openxmlformats.org/officeDocument/2006/math">
                      <m:rad>
                        <m:radPr>
                          <m:ctrlPr>
                            <a:rPr lang="en-US" sz="2400" i="1" smtClean="0">
                              <a:solidFill>
                                <a:schemeClr val="tx1"/>
                              </a:solidFill>
                              <a:latin typeface="Cambria Math" panose="02040503050406030204" pitchFamily="18" charset="0"/>
                            </a:rPr>
                          </m:ctrlPr>
                        </m:radPr>
                        <m:deg>
                          <m:r>
                            <m:rPr>
                              <m:brk m:alnAt="7"/>
                            </m:rPr>
                            <a:rPr lang="en-US" sz="2400" b="0" i="1" smtClean="0">
                              <a:solidFill>
                                <a:schemeClr val="tx1"/>
                              </a:solidFill>
                              <a:latin typeface="Cambria Math" panose="02040503050406030204" pitchFamily="18" charset="0"/>
                            </a:rPr>
                            <m:t>4</m:t>
                          </m:r>
                        </m:deg>
                        <m:e>
                          <m:sSubSup>
                            <m:sSubSupPr>
                              <m:ctrlPr>
                                <a:rPr lang="en-US" sz="2400" i="1">
                                  <a:solidFill>
                                    <a:schemeClr val="tx1"/>
                                  </a:solidFill>
                                  <a:latin typeface="Cambria Math" panose="02040503050406030204" pitchFamily="18" charset="0"/>
                                </a:rPr>
                              </m:ctrlPr>
                            </m:sSubSupPr>
                            <m:e>
                              <m:r>
                                <a:rPr lang="en-US" sz="2400" i="1">
                                  <a:solidFill>
                                    <a:schemeClr val="tx1"/>
                                  </a:solidFill>
                                  <a:latin typeface="Cambria Math" panose="02040503050406030204" pitchFamily="18" charset="0"/>
                                </a:rPr>
                                <m:t>𝑓</m:t>
                              </m:r>
                            </m:e>
                            <m:sub>
                              <m:r>
                                <a:rPr lang="en-US" sz="2400" i="1">
                                  <a:solidFill>
                                    <a:schemeClr val="tx1"/>
                                  </a:solidFill>
                                  <a:latin typeface="Cambria Math" panose="02040503050406030204" pitchFamily="18" charset="0"/>
                                </a:rPr>
                                <m:t>𝑐</m:t>
                              </m:r>
                            </m:sub>
                            <m:sup>
                              <m:r>
                                <a:rPr lang="en-US" sz="2400" i="1">
                                  <a:solidFill>
                                    <a:schemeClr val="tx1"/>
                                  </a:solidFill>
                                  <a:latin typeface="Cambria Math" panose="02040503050406030204" pitchFamily="18" charset="0"/>
                                </a:rPr>
                                <m:t>′</m:t>
                              </m:r>
                            </m:sup>
                          </m:sSubSup>
                        </m:e>
                      </m:rad>
                    </m:oMath>
                  </m:oMathPara>
                </a14:m>
                <a:endParaRPr lang="en-US" sz="2400" dirty="0">
                  <a:solidFill>
                    <a:schemeClr val="tx1"/>
                  </a:solidFill>
                </a:endParaRPr>
              </a:p>
            </p:txBody>
          </p:sp>
        </mc:Choice>
        <mc:Fallback xmlns="">
          <p:sp>
            <p:nvSpPr>
              <p:cNvPr id="15" name="Content Placeholder 2">
                <a:extLst>
                  <a:ext uri="{FF2B5EF4-FFF2-40B4-BE49-F238E27FC236}">
                    <a16:creationId xmlns:a16="http://schemas.microsoft.com/office/drawing/2014/main" id="{77CB5FF1-00FE-4209-8105-9916B1617E22}"/>
                  </a:ext>
                </a:extLst>
              </p:cNvPr>
              <p:cNvSpPr txBox="1">
                <a:spLocks noRot="1" noChangeAspect="1" noMove="1" noResize="1" noEditPoints="1" noAdjustHandles="1" noChangeArrowheads="1" noChangeShapeType="1" noTextEdit="1"/>
              </p:cNvSpPr>
              <p:nvPr/>
            </p:nvSpPr>
            <p:spPr>
              <a:xfrm>
                <a:off x="1257301" y="4053320"/>
                <a:ext cx="838200" cy="685800"/>
              </a:xfrm>
              <a:prstGeom prst="rect">
                <a:avLst/>
              </a:prstGeom>
              <a:blipFill>
                <a:blip r:embed="rId4"/>
                <a:stretch>
                  <a:fillRect/>
                </a:stretch>
              </a:blipFill>
              <a:ln w="28575">
                <a:noFill/>
              </a:ln>
            </p:spPr>
            <p:txBody>
              <a:bodyPr/>
              <a:lstStyle/>
              <a:p>
                <a:r>
                  <a:rPr lang="en-US">
                    <a:noFill/>
                  </a:rPr>
                  <a:t> </a:t>
                </a:r>
              </a:p>
            </p:txBody>
          </p:sp>
        </mc:Fallback>
      </mc:AlternateContent>
      <p:sp>
        <p:nvSpPr>
          <p:cNvPr id="18" name="Equals 17">
            <a:extLst>
              <a:ext uri="{FF2B5EF4-FFF2-40B4-BE49-F238E27FC236}">
                <a16:creationId xmlns:a16="http://schemas.microsoft.com/office/drawing/2014/main" id="{C193CC57-B6F5-418C-A251-8FBFB22B0057}"/>
              </a:ext>
            </a:extLst>
          </p:cNvPr>
          <p:cNvSpPr/>
          <p:nvPr/>
        </p:nvSpPr>
        <p:spPr>
          <a:xfrm>
            <a:off x="3691602" y="1648562"/>
            <a:ext cx="380999" cy="354145"/>
          </a:xfrm>
          <a:prstGeom prst="mathEqual">
            <a:avLst>
              <a:gd name="adj1" fmla="val 9800"/>
              <a:gd name="adj2" fmla="val 373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89718D8C-0435-4D2D-A9AA-82842D53E13C}"/>
                  </a:ext>
                </a:extLst>
              </p:cNvPr>
              <p:cNvSpPr txBox="1">
                <a:spLocks/>
              </p:cNvSpPr>
              <p:nvPr/>
            </p:nvSpPr>
            <p:spPr>
              <a:xfrm>
                <a:off x="4067266" y="3657600"/>
                <a:ext cx="838200" cy="1224991"/>
              </a:xfrm>
              <a:prstGeom prst="rect">
                <a:avLst/>
              </a:prstGeom>
              <a:ln w="28575">
                <a:noFill/>
              </a:ln>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rad>
                        <m:radPr>
                          <m:degHide m:val="on"/>
                          <m:ctrlPr>
                            <a:rPr lang="en-US" sz="2400" b="0" i="1" smtClean="0">
                              <a:solidFill>
                                <a:schemeClr val="tx1"/>
                              </a:solidFill>
                              <a:latin typeface="Cambria Math" panose="02040503050406030204" pitchFamily="18" charset="0"/>
                            </a:rPr>
                          </m:ctrlPr>
                        </m:radPr>
                        <m:deg/>
                        <m:e>
                          <m:f>
                            <m:fPr>
                              <m:ctrlPr>
                                <a:rPr lang="en-US" sz="2400" i="1">
                                  <a:solidFill>
                                    <a:schemeClr val="tx1"/>
                                  </a:solidFill>
                                  <a:latin typeface="Cambria Math" panose="02040503050406030204" pitchFamily="18" charset="0"/>
                                </a:rPr>
                              </m:ctrlPr>
                            </m:fPr>
                            <m:num>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𝑙</m:t>
                                  </m:r>
                                </m:e>
                                <m:sub>
                                  <m:r>
                                    <a:rPr lang="en-US" sz="2400" i="1">
                                      <a:solidFill>
                                        <a:schemeClr val="tx1"/>
                                      </a:solidFill>
                                      <a:latin typeface="Cambria Math" panose="02040503050406030204" pitchFamily="18" charset="0"/>
                                    </a:rPr>
                                    <m:t>𝑠</m:t>
                                  </m:r>
                                </m:sub>
                              </m:sSub>
                            </m:num>
                            <m:den>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𝑑</m:t>
                                  </m:r>
                                </m:e>
                                <m:sub>
                                  <m:r>
                                    <a:rPr lang="en-US" sz="2400" i="1">
                                      <a:solidFill>
                                        <a:schemeClr val="tx1"/>
                                      </a:solidFill>
                                      <a:latin typeface="Cambria Math" panose="02040503050406030204" pitchFamily="18" charset="0"/>
                                    </a:rPr>
                                    <m:t>𝑏</m:t>
                                  </m:r>
                                </m:sub>
                              </m:sSub>
                            </m:den>
                          </m:f>
                        </m:e>
                      </m:rad>
                    </m:oMath>
                  </m:oMathPara>
                </a14:m>
                <a:endParaRPr lang="en-US" sz="2400" dirty="0">
                  <a:solidFill>
                    <a:schemeClr val="tx1"/>
                  </a:solidFill>
                </a:endParaRPr>
              </a:p>
            </p:txBody>
          </p:sp>
        </mc:Choice>
        <mc:Fallback xmlns="">
          <p:sp>
            <p:nvSpPr>
              <p:cNvPr id="19" name="Content Placeholder 2">
                <a:extLst>
                  <a:ext uri="{FF2B5EF4-FFF2-40B4-BE49-F238E27FC236}">
                    <a16:creationId xmlns:a16="http://schemas.microsoft.com/office/drawing/2014/main" id="{89718D8C-0435-4D2D-A9AA-82842D53E13C}"/>
                  </a:ext>
                </a:extLst>
              </p:cNvPr>
              <p:cNvSpPr txBox="1">
                <a:spLocks noRot="1" noChangeAspect="1" noMove="1" noResize="1" noEditPoints="1" noAdjustHandles="1" noChangeArrowheads="1" noChangeShapeType="1" noTextEdit="1"/>
              </p:cNvSpPr>
              <p:nvPr/>
            </p:nvSpPr>
            <p:spPr>
              <a:xfrm>
                <a:off x="4067266" y="3657600"/>
                <a:ext cx="838200" cy="1224991"/>
              </a:xfrm>
              <a:prstGeom prst="rect">
                <a:avLst/>
              </a:prstGeom>
              <a:blipFill>
                <a:blip r:embed="rId5"/>
                <a:stretch>
                  <a:fillRect b="-5473"/>
                </a:stretch>
              </a:blipFill>
              <a:ln w="28575">
                <a:noFill/>
              </a:ln>
            </p:spPr>
            <p:txBody>
              <a:bodyPr/>
              <a:lstStyle/>
              <a:p>
                <a:r>
                  <a:rPr lang="en-US">
                    <a:noFill/>
                  </a:rPr>
                  <a:t> </a:t>
                </a:r>
              </a:p>
            </p:txBody>
          </p:sp>
        </mc:Fallback>
      </mc:AlternateContent>
      <p:sp>
        <p:nvSpPr>
          <p:cNvPr id="20" name="Content Placeholder 2">
            <a:extLst>
              <a:ext uri="{FF2B5EF4-FFF2-40B4-BE49-F238E27FC236}">
                <a16:creationId xmlns:a16="http://schemas.microsoft.com/office/drawing/2014/main" id="{3EF61A4E-3F72-41DA-B904-216C6CB1BF4C}"/>
              </a:ext>
            </a:extLst>
          </p:cNvPr>
          <p:cNvSpPr txBox="1">
            <a:spLocks/>
          </p:cNvSpPr>
          <p:nvPr/>
        </p:nvSpPr>
        <p:spPr>
          <a:xfrm>
            <a:off x="5966460" y="4078685"/>
            <a:ext cx="2971800" cy="635070"/>
          </a:xfrm>
          <a:prstGeom prst="rect">
            <a:avLst/>
          </a:prstGeom>
          <a:ln w="28575">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2400" dirty="0">
                <a:solidFill>
                  <a:schemeClr val="tx1"/>
                </a:solidFill>
              </a:rPr>
              <a:t>Dependent on Cover?</a:t>
            </a:r>
          </a:p>
        </p:txBody>
      </p:sp>
      <p:sp>
        <p:nvSpPr>
          <p:cNvPr id="21" name="Content Placeholder 2">
            <a:extLst>
              <a:ext uri="{FF2B5EF4-FFF2-40B4-BE49-F238E27FC236}">
                <a16:creationId xmlns:a16="http://schemas.microsoft.com/office/drawing/2014/main" id="{7152F1A2-B2A3-45D0-9ABE-23FC0B8C0006}"/>
              </a:ext>
            </a:extLst>
          </p:cNvPr>
          <p:cNvSpPr txBox="1">
            <a:spLocks/>
          </p:cNvSpPr>
          <p:nvPr/>
        </p:nvSpPr>
        <p:spPr>
          <a:xfrm>
            <a:off x="491490" y="5027707"/>
            <a:ext cx="2307244" cy="1628955"/>
          </a:xfrm>
          <a:prstGeom prst="rect">
            <a:avLst/>
          </a:prstGeom>
          <a:ln w="28575">
            <a:noFill/>
          </a:ln>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spcBef>
                <a:spcPts val="0"/>
              </a:spcBef>
              <a:spcAft>
                <a:spcPts val="0"/>
              </a:spcAft>
              <a:buNone/>
            </a:pPr>
            <a:r>
              <a:rPr lang="en-US" sz="1600" dirty="0">
                <a:solidFill>
                  <a:schemeClr val="tx1"/>
                </a:solidFill>
              </a:rPr>
              <a:t>Darwin et al. 1996</a:t>
            </a:r>
          </a:p>
          <a:p>
            <a:pPr marL="0" indent="0" algn="ctr">
              <a:spcBef>
                <a:spcPts val="0"/>
              </a:spcBef>
              <a:spcAft>
                <a:spcPts val="0"/>
              </a:spcAft>
              <a:buNone/>
            </a:pPr>
            <a:r>
              <a:rPr lang="en-US" sz="1600" dirty="0" err="1">
                <a:solidFill>
                  <a:schemeClr val="tx1"/>
                </a:solidFill>
              </a:rPr>
              <a:t>Zuo</a:t>
            </a:r>
            <a:r>
              <a:rPr lang="en-US" sz="1600" dirty="0">
                <a:solidFill>
                  <a:schemeClr val="tx1"/>
                </a:solidFill>
              </a:rPr>
              <a:t> and Darwin 2000</a:t>
            </a:r>
          </a:p>
          <a:p>
            <a:pPr marL="0" indent="0" algn="ctr">
              <a:spcBef>
                <a:spcPts val="0"/>
              </a:spcBef>
              <a:spcAft>
                <a:spcPts val="0"/>
              </a:spcAft>
              <a:buNone/>
            </a:pPr>
            <a:r>
              <a:rPr lang="en-US" sz="1600" dirty="0" err="1">
                <a:solidFill>
                  <a:schemeClr val="tx1"/>
                </a:solidFill>
              </a:rPr>
              <a:t>Canbay</a:t>
            </a:r>
            <a:r>
              <a:rPr lang="en-US" sz="1600" dirty="0">
                <a:solidFill>
                  <a:schemeClr val="tx1"/>
                </a:solidFill>
              </a:rPr>
              <a:t> and Frosch 2005</a:t>
            </a:r>
          </a:p>
          <a:p>
            <a:pPr marL="0" indent="0" algn="ctr">
              <a:spcBef>
                <a:spcPts val="0"/>
              </a:spcBef>
              <a:spcAft>
                <a:spcPts val="0"/>
              </a:spcAft>
              <a:buNone/>
            </a:pPr>
            <a:r>
              <a:rPr lang="en-US" sz="1600" dirty="0">
                <a:solidFill>
                  <a:schemeClr val="tx1"/>
                </a:solidFill>
              </a:rPr>
              <a:t>Pay 2005</a:t>
            </a:r>
          </a:p>
          <a:p>
            <a:pPr marL="0" indent="0" algn="ctr">
              <a:spcBef>
                <a:spcPts val="0"/>
              </a:spcBef>
              <a:spcAft>
                <a:spcPts val="0"/>
              </a:spcAft>
              <a:buNone/>
            </a:pPr>
            <a:r>
              <a:rPr lang="en-US" sz="1600" dirty="0">
                <a:solidFill>
                  <a:schemeClr val="tx1"/>
                </a:solidFill>
              </a:rPr>
              <a:t>Sim 2014 </a:t>
            </a:r>
          </a:p>
          <a:p>
            <a:pPr marL="0" indent="0" algn="ctr">
              <a:spcBef>
                <a:spcPts val="0"/>
              </a:spcBef>
              <a:spcAft>
                <a:spcPts val="0"/>
              </a:spcAft>
              <a:buNone/>
            </a:pPr>
            <a:r>
              <a:rPr lang="en-US" sz="1600" dirty="0" err="1">
                <a:solidFill>
                  <a:schemeClr val="tx1"/>
                </a:solidFill>
              </a:rPr>
              <a:t>Glucksman</a:t>
            </a:r>
            <a:r>
              <a:rPr lang="en-US" sz="1600" dirty="0">
                <a:solidFill>
                  <a:schemeClr val="tx1"/>
                </a:solidFill>
              </a:rPr>
              <a:t> 2018</a:t>
            </a:r>
          </a:p>
        </p:txBody>
      </p:sp>
      <p:sp>
        <p:nvSpPr>
          <p:cNvPr id="22" name="Content Placeholder 2">
            <a:extLst>
              <a:ext uri="{FF2B5EF4-FFF2-40B4-BE49-F238E27FC236}">
                <a16:creationId xmlns:a16="http://schemas.microsoft.com/office/drawing/2014/main" id="{DEE91D54-9CEC-40D0-A9F7-273171728793}"/>
              </a:ext>
            </a:extLst>
          </p:cNvPr>
          <p:cNvSpPr txBox="1">
            <a:spLocks/>
          </p:cNvSpPr>
          <p:nvPr/>
        </p:nvSpPr>
        <p:spPr>
          <a:xfrm>
            <a:off x="3294386" y="5027707"/>
            <a:ext cx="2307243" cy="1068294"/>
          </a:xfrm>
          <a:prstGeom prst="rect">
            <a:avLst/>
          </a:prstGeom>
          <a:ln w="28575">
            <a:noFill/>
          </a:ln>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spcBef>
                <a:spcPts val="0"/>
              </a:spcBef>
              <a:spcAft>
                <a:spcPts val="0"/>
              </a:spcAft>
              <a:buNone/>
            </a:pPr>
            <a:r>
              <a:rPr lang="en-US" sz="1600" dirty="0" err="1">
                <a:solidFill>
                  <a:schemeClr val="tx1"/>
                </a:solidFill>
              </a:rPr>
              <a:t>Canbay</a:t>
            </a:r>
            <a:r>
              <a:rPr lang="en-US" sz="1600" dirty="0">
                <a:solidFill>
                  <a:schemeClr val="tx1"/>
                </a:solidFill>
              </a:rPr>
              <a:t> and Frosch 2005</a:t>
            </a:r>
          </a:p>
          <a:p>
            <a:pPr marL="0" indent="0" algn="ctr">
              <a:spcBef>
                <a:spcPts val="0"/>
              </a:spcBef>
              <a:spcAft>
                <a:spcPts val="0"/>
              </a:spcAft>
              <a:buNone/>
            </a:pPr>
            <a:r>
              <a:rPr lang="en-US" sz="1600" dirty="0">
                <a:solidFill>
                  <a:schemeClr val="tx1"/>
                </a:solidFill>
              </a:rPr>
              <a:t>Pay 2005</a:t>
            </a:r>
          </a:p>
          <a:p>
            <a:pPr marL="0" indent="0" algn="ctr">
              <a:spcBef>
                <a:spcPts val="0"/>
              </a:spcBef>
              <a:spcAft>
                <a:spcPts val="0"/>
              </a:spcAft>
              <a:buNone/>
            </a:pPr>
            <a:r>
              <a:rPr lang="en-US" sz="1600" dirty="0">
                <a:solidFill>
                  <a:schemeClr val="tx1"/>
                </a:solidFill>
              </a:rPr>
              <a:t>Sim 2014 </a:t>
            </a:r>
          </a:p>
          <a:p>
            <a:pPr marL="0" indent="0" algn="ctr">
              <a:spcBef>
                <a:spcPts val="0"/>
              </a:spcBef>
              <a:spcAft>
                <a:spcPts val="0"/>
              </a:spcAft>
              <a:buNone/>
            </a:pPr>
            <a:r>
              <a:rPr lang="en-US" sz="1600" dirty="0" err="1">
                <a:solidFill>
                  <a:schemeClr val="tx1"/>
                </a:solidFill>
              </a:rPr>
              <a:t>Glucksman</a:t>
            </a:r>
            <a:r>
              <a:rPr lang="en-US" sz="1600" dirty="0">
                <a:solidFill>
                  <a:schemeClr val="tx1"/>
                </a:solidFill>
              </a:rPr>
              <a:t> 2018</a:t>
            </a:r>
          </a:p>
        </p:txBody>
      </p:sp>
      <p:cxnSp>
        <p:nvCxnSpPr>
          <p:cNvPr id="25" name="Straight Arrow Connector 24">
            <a:extLst>
              <a:ext uri="{FF2B5EF4-FFF2-40B4-BE49-F238E27FC236}">
                <a16:creationId xmlns:a16="http://schemas.microsoft.com/office/drawing/2014/main" id="{603C1735-3E80-4B5C-A655-F688E97B5281}"/>
              </a:ext>
            </a:extLst>
          </p:cNvPr>
          <p:cNvCxnSpPr>
            <a:cxnSpLocks/>
          </p:cNvCxnSpPr>
          <p:nvPr/>
        </p:nvCxnSpPr>
        <p:spPr>
          <a:xfrm flipH="1">
            <a:off x="1977102" y="3237691"/>
            <a:ext cx="2455924" cy="83392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8E797DA4-CBB6-4A9B-8DE9-F7C8DB07CD1C}"/>
              </a:ext>
            </a:extLst>
          </p:cNvPr>
          <p:cNvCxnSpPr>
            <a:cxnSpLocks/>
          </p:cNvCxnSpPr>
          <p:nvPr/>
        </p:nvCxnSpPr>
        <p:spPr>
          <a:xfrm>
            <a:off x="4433026" y="3237691"/>
            <a:ext cx="0" cy="6485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CF65E973-770E-4B9F-979E-A1085E453596}"/>
              </a:ext>
            </a:extLst>
          </p:cNvPr>
          <p:cNvCxnSpPr>
            <a:cxnSpLocks/>
          </p:cNvCxnSpPr>
          <p:nvPr/>
        </p:nvCxnSpPr>
        <p:spPr>
          <a:xfrm>
            <a:off x="4433026" y="3237691"/>
            <a:ext cx="2653574" cy="89498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41" name="Picture 40">
            <a:extLst>
              <a:ext uri="{FF2B5EF4-FFF2-40B4-BE49-F238E27FC236}">
                <a16:creationId xmlns:a16="http://schemas.microsoft.com/office/drawing/2014/main" id="{334EB6C8-5109-4A72-B513-674F0471E1F2}"/>
              </a:ext>
            </a:extLst>
          </p:cNvPr>
          <p:cNvPicPr>
            <a:picLocks noChangeAspect="1"/>
          </p:cNvPicPr>
          <p:nvPr/>
        </p:nvPicPr>
        <p:blipFill rotWithShape="1">
          <a:blip r:embed="rId6" cstate="email">
            <a:grayscl/>
            <a:extLst>
              <a:ext uri="{28A0092B-C50C-407E-A947-70E740481C1C}">
                <a14:useLocalDpi xmlns:a14="http://schemas.microsoft.com/office/drawing/2010/main" val="0"/>
              </a:ext>
            </a:extLst>
          </a:blip>
          <a:srcRect t="24358" r="37556"/>
          <a:stretch/>
        </p:blipFill>
        <p:spPr>
          <a:xfrm>
            <a:off x="6019800" y="5027705"/>
            <a:ext cx="2528992" cy="1699173"/>
          </a:xfrm>
          <a:prstGeom prst="rect">
            <a:avLst/>
          </a:prstGeom>
        </p:spPr>
      </p:pic>
      <p:sp>
        <p:nvSpPr>
          <p:cNvPr id="42" name="Title 1">
            <a:extLst>
              <a:ext uri="{FF2B5EF4-FFF2-40B4-BE49-F238E27FC236}">
                <a16:creationId xmlns:a16="http://schemas.microsoft.com/office/drawing/2014/main" id="{0B118EE1-EF87-4061-9DA7-9750FD8BF04B}"/>
              </a:ext>
            </a:extLst>
          </p:cNvPr>
          <p:cNvSpPr txBox="1">
            <a:spLocks/>
          </p:cNvSpPr>
          <p:nvPr/>
        </p:nvSpPr>
        <p:spPr>
          <a:xfrm>
            <a:off x="4648200" y="27108"/>
            <a:ext cx="4495801"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3. bond modeling - unconfined</a:t>
            </a:r>
          </a:p>
        </p:txBody>
      </p:sp>
    </p:spTree>
    <p:extLst>
      <p:ext uri="{BB962C8B-B14F-4D97-AF65-F5344CB8AC3E}">
        <p14:creationId xmlns:p14="http://schemas.microsoft.com/office/powerpoint/2010/main" val="1434376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Unconfined database</a:t>
            </a: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2514C97C-86C6-42E0-98AF-3F50CFD0F252}"/>
                  </a:ext>
                </a:extLst>
              </p:cNvPr>
              <p:cNvSpPr txBox="1">
                <a:spLocks/>
              </p:cNvSpPr>
              <p:nvPr/>
            </p:nvSpPr>
            <p:spPr>
              <a:xfrm>
                <a:off x="72299" y="1257299"/>
                <a:ext cx="4652102" cy="3848101"/>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ACI 408 Database 10-2001</a:t>
                </a:r>
              </a:p>
              <a:p>
                <a:pPr lvl="2"/>
                <a:r>
                  <a:rPr lang="en-US" sz="2000" dirty="0">
                    <a:solidFill>
                      <a:schemeClr val="tx1"/>
                    </a:solidFill>
                  </a:rPr>
                  <a:t>132 of the original 192 </a:t>
                </a:r>
              </a:p>
              <a:p>
                <a:pPr lvl="2"/>
                <a:r>
                  <a:rPr lang="en-US" sz="2000" dirty="0">
                    <a:solidFill>
                      <a:schemeClr val="tx1"/>
                    </a:solidFill>
                  </a:rPr>
                  <a:t>Bottom-cast, uncoated bars</a:t>
                </a:r>
              </a:p>
              <a:p>
                <a:pPr lvl="2"/>
                <a:r>
                  <a:rPr lang="en-US" sz="2000" dirty="0">
                    <a:solidFill>
                      <a:schemeClr val="tx1"/>
                    </a:solidFill>
                  </a:rPr>
                  <a:t>Exclusion criteria:</a:t>
                </a:r>
              </a:p>
              <a:p>
                <a:pPr lvl="3"/>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𝑡𝑒𝑠𝑡</m:t>
                        </m:r>
                      </m:sub>
                    </m:sSub>
                    <m:r>
                      <a:rPr lang="en-US" sz="2000" b="0" i="1" smtClean="0">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𝑦</m:t>
                        </m:r>
                      </m:sub>
                    </m:sSub>
                  </m:oMath>
                </a14:m>
                <a:endParaRPr lang="en-US" sz="2000" i="1" dirty="0">
                  <a:solidFill>
                    <a:schemeClr val="tx1"/>
                  </a:solidFill>
                  <a:latin typeface="Cambria Math" panose="02040503050406030204" pitchFamily="18" charset="0"/>
                </a:endParaRPr>
              </a:p>
              <a:p>
                <a:pPr lvl="3"/>
                <a14:m>
                  <m:oMath xmlns:m="http://schemas.openxmlformats.org/officeDocument/2006/math">
                    <m:sSubSup>
                      <m:sSubSupPr>
                        <m:ctrlPr>
                          <a:rPr lang="en-US" sz="200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𝑐</m:t>
                        </m:r>
                      </m:sub>
                      <m:sup>
                        <m:r>
                          <a:rPr lang="en-US" sz="2000" b="0" i="1" smtClean="0">
                            <a:solidFill>
                              <a:schemeClr val="tx1"/>
                            </a:solidFill>
                            <a:latin typeface="Cambria Math" panose="02040503050406030204" pitchFamily="18" charset="0"/>
                          </a:rPr>
                          <m:t>′</m:t>
                        </m:r>
                      </m:sup>
                    </m:sSubSup>
                    <m:r>
                      <a:rPr lang="en-US" sz="2000" b="0" i="1" smtClean="0">
                        <a:solidFill>
                          <a:schemeClr val="tx1"/>
                        </a:solidFill>
                        <a:latin typeface="Cambria Math" panose="02040503050406030204" pitchFamily="18" charset="0"/>
                      </a:rPr>
                      <m:t>&lt;2500 </m:t>
                    </m:r>
                    <m:r>
                      <a:rPr lang="en-US" sz="2000" b="0" i="1" smtClean="0">
                        <a:solidFill>
                          <a:schemeClr val="tx1"/>
                        </a:solidFill>
                        <a:latin typeface="Cambria Math" panose="02040503050406030204" pitchFamily="18" charset="0"/>
                      </a:rPr>
                      <m:t>𝑝𝑠𝑖</m:t>
                    </m:r>
                  </m:oMath>
                </a14:m>
                <a:endParaRPr lang="en-US" sz="2000" dirty="0">
                  <a:solidFill>
                    <a:schemeClr val="tx1"/>
                  </a:solidFill>
                </a:endParaRPr>
              </a:p>
              <a:p>
                <a:pPr lvl="3"/>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𝑙</m:t>
                        </m:r>
                      </m:e>
                      <m:sub>
                        <m:r>
                          <a:rPr lang="en-US" sz="2000" b="0" i="1" smtClean="0">
                            <a:solidFill>
                              <a:schemeClr val="tx1"/>
                            </a:solidFill>
                            <a:latin typeface="Cambria Math" panose="02040503050406030204" pitchFamily="18" charset="0"/>
                          </a:rPr>
                          <m:t>𝑠</m:t>
                        </m:r>
                      </m:sub>
                    </m:sSub>
                    <m:r>
                      <a:rPr lang="en-US" sz="2000" b="0" i="1" smtClean="0">
                        <a:solidFill>
                          <a:schemeClr val="tx1"/>
                        </a:solidFill>
                        <a:latin typeface="Cambria Math" panose="02040503050406030204" pitchFamily="18" charset="0"/>
                      </a:rPr>
                      <m:t>&lt;12 </m:t>
                    </m:r>
                    <m:r>
                      <a:rPr lang="en-US" sz="2000" b="0" i="1" smtClean="0">
                        <a:solidFill>
                          <a:schemeClr val="tx1"/>
                        </a:solidFill>
                        <a:latin typeface="Cambria Math" panose="02040503050406030204" pitchFamily="18" charset="0"/>
                      </a:rPr>
                      <m:t>𝑖𝑛</m:t>
                    </m:r>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1" name="Content Placeholder 2">
                <a:extLst>
                  <a:ext uri="{FF2B5EF4-FFF2-40B4-BE49-F238E27FC236}">
                    <a16:creationId xmlns:a16="http://schemas.microsoft.com/office/drawing/2014/main" id="{2514C97C-86C6-42E0-98AF-3F50CFD0F252}"/>
                  </a:ext>
                </a:extLst>
              </p:cNvPr>
              <p:cNvSpPr txBox="1">
                <a:spLocks noRot="1" noChangeAspect="1" noMove="1" noResize="1" noEditPoints="1" noAdjustHandles="1" noChangeArrowheads="1" noChangeShapeType="1" noTextEdit="1"/>
              </p:cNvSpPr>
              <p:nvPr/>
            </p:nvSpPr>
            <p:spPr>
              <a:xfrm>
                <a:off x="72299" y="1257299"/>
                <a:ext cx="4652102" cy="3848101"/>
              </a:xfrm>
              <a:prstGeom prst="rect">
                <a:avLst/>
              </a:prstGeom>
              <a:blipFill>
                <a:blip r:embed="rId3"/>
                <a:stretch>
                  <a:fillRect t="-1266"/>
                </a:stretch>
              </a:blipFill>
            </p:spPr>
            <p:txBody>
              <a:bodyPr/>
              <a:lstStyle/>
              <a:p>
                <a:r>
                  <a:rPr lang="en-US">
                    <a:noFill/>
                  </a:rPr>
                  <a:t> </a:t>
                </a:r>
              </a:p>
            </p:txBody>
          </p:sp>
        </mc:Fallback>
      </mc:AlternateContent>
      <p:sp>
        <p:nvSpPr>
          <p:cNvPr id="14" name="Content Placeholder 2">
            <a:extLst>
              <a:ext uri="{FF2B5EF4-FFF2-40B4-BE49-F238E27FC236}">
                <a16:creationId xmlns:a16="http://schemas.microsoft.com/office/drawing/2014/main" id="{0750DE66-65E0-4FA6-A097-466A402852F2}"/>
              </a:ext>
            </a:extLst>
          </p:cNvPr>
          <p:cNvSpPr txBox="1">
            <a:spLocks/>
          </p:cNvSpPr>
          <p:nvPr/>
        </p:nvSpPr>
        <p:spPr>
          <a:xfrm>
            <a:off x="4591050" y="1240182"/>
            <a:ext cx="4480651" cy="3789017"/>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Later Testing</a:t>
            </a:r>
          </a:p>
          <a:p>
            <a:pPr lvl="2"/>
            <a:r>
              <a:rPr lang="en-US" sz="2000" dirty="0">
                <a:solidFill>
                  <a:schemeClr val="tx1"/>
                </a:solidFill>
              </a:rPr>
              <a:t>77 additional specimens</a:t>
            </a:r>
          </a:p>
          <a:p>
            <a:pPr lvl="3"/>
            <a:r>
              <a:rPr lang="en-US" sz="1800" dirty="0" err="1">
                <a:solidFill>
                  <a:schemeClr val="tx1"/>
                </a:solidFill>
              </a:rPr>
              <a:t>Seliem</a:t>
            </a:r>
            <a:r>
              <a:rPr lang="en-US" sz="1800" dirty="0">
                <a:solidFill>
                  <a:schemeClr val="tx1"/>
                </a:solidFill>
              </a:rPr>
              <a:t> et al. 2009</a:t>
            </a:r>
          </a:p>
          <a:p>
            <a:pPr lvl="3"/>
            <a:r>
              <a:rPr lang="en-US" sz="1800" dirty="0">
                <a:solidFill>
                  <a:schemeClr val="tx1"/>
                </a:solidFill>
              </a:rPr>
              <a:t>Sim 2014</a:t>
            </a:r>
          </a:p>
          <a:p>
            <a:pPr lvl="3"/>
            <a:r>
              <a:rPr lang="en-US" sz="1800" dirty="0" err="1">
                <a:solidFill>
                  <a:schemeClr val="tx1"/>
                </a:solidFill>
              </a:rPr>
              <a:t>Glucksman</a:t>
            </a:r>
            <a:r>
              <a:rPr lang="en-US" sz="1800" dirty="0">
                <a:solidFill>
                  <a:schemeClr val="tx1"/>
                </a:solidFill>
              </a:rPr>
              <a:t> 2018</a:t>
            </a:r>
          </a:p>
          <a:p>
            <a:pPr lvl="3"/>
            <a:r>
              <a:rPr lang="en-US" sz="1800" dirty="0">
                <a:solidFill>
                  <a:schemeClr val="tx1"/>
                </a:solidFill>
              </a:rPr>
              <a:t>Fleet 2019 </a:t>
            </a:r>
          </a:p>
          <a:p>
            <a:pPr lvl="3"/>
            <a:r>
              <a:rPr lang="en-US" sz="1800" dirty="0">
                <a:solidFill>
                  <a:schemeClr val="tx1"/>
                </a:solidFill>
              </a:rPr>
              <a:t>Others</a:t>
            </a:r>
          </a:p>
        </p:txBody>
      </p:sp>
      <p:sp>
        <p:nvSpPr>
          <p:cNvPr id="15" name="Content Placeholder 2">
            <a:extLst>
              <a:ext uri="{FF2B5EF4-FFF2-40B4-BE49-F238E27FC236}">
                <a16:creationId xmlns:a16="http://schemas.microsoft.com/office/drawing/2014/main" id="{8ECAC89C-9E4F-473B-BD03-B80630904761}"/>
              </a:ext>
            </a:extLst>
          </p:cNvPr>
          <p:cNvSpPr txBox="1">
            <a:spLocks/>
          </p:cNvSpPr>
          <p:nvPr/>
        </p:nvSpPr>
        <p:spPr>
          <a:xfrm>
            <a:off x="2388825" y="4897058"/>
            <a:ext cx="4876800" cy="1591685"/>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Total: </a:t>
            </a:r>
            <a:r>
              <a:rPr lang="en-US" sz="2400" u="sng" dirty="0">
                <a:solidFill>
                  <a:schemeClr val="tx1"/>
                </a:solidFill>
              </a:rPr>
              <a:t>209</a:t>
            </a:r>
            <a:r>
              <a:rPr lang="en-US" sz="2400" dirty="0">
                <a:solidFill>
                  <a:schemeClr val="tx1"/>
                </a:solidFill>
              </a:rPr>
              <a:t> Unconfined Beams</a:t>
            </a:r>
          </a:p>
          <a:p>
            <a:pPr lvl="2"/>
            <a:r>
              <a:rPr lang="en-US" sz="2000" dirty="0">
                <a:solidFill>
                  <a:schemeClr val="tx1"/>
                </a:solidFill>
              </a:rPr>
              <a:t>167 with ASTM A615 Bars</a:t>
            </a:r>
          </a:p>
          <a:p>
            <a:pPr lvl="2"/>
            <a:r>
              <a:rPr lang="en-US" sz="2000" dirty="0">
                <a:solidFill>
                  <a:schemeClr val="tx1"/>
                </a:solidFill>
              </a:rPr>
              <a:t>42 with ASTM A1035 Bars</a:t>
            </a:r>
          </a:p>
        </p:txBody>
      </p:sp>
      <p:sp>
        <p:nvSpPr>
          <p:cNvPr id="16" name="Title 1">
            <a:extLst>
              <a:ext uri="{FF2B5EF4-FFF2-40B4-BE49-F238E27FC236}">
                <a16:creationId xmlns:a16="http://schemas.microsoft.com/office/drawing/2014/main" id="{6F6F2963-7A8A-4D8A-BB68-A8E0D7FB1198}"/>
              </a:ext>
            </a:extLst>
          </p:cNvPr>
          <p:cNvSpPr txBox="1">
            <a:spLocks/>
          </p:cNvSpPr>
          <p:nvPr/>
        </p:nvSpPr>
        <p:spPr>
          <a:xfrm>
            <a:off x="4648200" y="27108"/>
            <a:ext cx="4495801"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3. bond modeling - unconfined</a:t>
            </a:r>
          </a:p>
        </p:txBody>
      </p:sp>
    </p:spTree>
    <p:extLst>
      <p:ext uri="{BB962C8B-B14F-4D97-AF65-F5344CB8AC3E}">
        <p14:creationId xmlns:p14="http://schemas.microsoft.com/office/powerpoint/2010/main" val="1182102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Cover modifier options</a:t>
            </a:r>
          </a:p>
        </p:txBody>
      </p:sp>
      <p:pic>
        <p:nvPicPr>
          <p:cNvPr id="30" name="Picture 29">
            <a:extLst>
              <a:ext uri="{FF2B5EF4-FFF2-40B4-BE49-F238E27FC236}">
                <a16:creationId xmlns:a16="http://schemas.microsoft.com/office/drawing/2014/main" id="{517CBFB8-9DC9-4DA0-BA00-39C8F880C0F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4358" r="37556"/>
          <a:stretch/>
        </p:blipFill>
        <p:spPr>
          <a:xfrm>
            <a:off x="3747446" y="3048359"/>
            <a:ext cx="3552827" cy="2387065"/>
          </a:xfrm>
          <a:prstGeom prst="rect">
            <a:avLst/>
          </a:prstGeom>
        </p:spPr>
      </p:pic>
      <p:sp>
        <p:nvSpPr>
          <p:cNvPr id="16" name="Title 1">
            <a:extLst>
              <a:ext uri="{FF2B5EF4-FFF2-40B4-BE49-F238E27FC236}">
                <a16:creationId xmlns:a16="http://schemas.microsoft.com/office/drawing/2014/main" id="{D94A3959-0B22-4136-9742-B46CF0F11C98}"/>
              </a:ext>
            </a:extLst>
          </p:cNvPr>
          <p:cNvSpPr txBox="1">
            <a:spLocks/>
          </p:cNvSpPr>
          <p:nvPr/>
        </p:nvSpPr>
        <p:spPr>
          <a:xfrm>
            <a:off x="4648200" y="27108"/>
            <a:ext cx="4495801"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3. bond modeling - unconfined</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41820DD-880B-4E64-BC31-8F1D4D61B07D}"/>
                  </a:ext>
                </a:extLst>
              </p:cNvPr>
              <p:cNvSpPr/>
              <p:nvPr/>
            </p:nvSpPr>
            <p:spPr>
              <a:xfrm>
                <a:off x="3561094" y="1136561"/>
                <a:ext cx="3754105" cy="849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𝑡𝑟𝑖𝑎𝑙</m:t>
                          </m:r>
                        </m:sub>
                      </m:sSub>
                      <m:r>
                        <a:rPr lang="en-US" sz="2000" i="0">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𝑓</m:t>
                                  </m:r>
                                </m:e>
                                <m:sub>
                                  <m:r>
                                    <a:rPr lang="en-US" sz="2000" i="1">
                                      <a:latin typeface="Cambria Math" panose="02040503050406030204" pitchFamily="18" charset="0"/>
                                    </a:rPr>
                                    <m:t>𝑐</m:t>
                                  </m:r>
                                </m:sub>
                                <m:sup>
                                  <m:r>
                                    <a:rPr lang="en-US" sz="2000" i="0">
                                      <a:latin typeface="Cambria Math" panose="02040503050406030204" pitchFamily="18" charset="0"/>
                                    </a:rPr>
                                    <m:t>′</m:t>
                                  </m:r>
                                </m:sup>
                              </m:sSubSup>
                            </m:e>
                          </m:d>
                        </m:e>
                        <m:sup>
                          <m:r>
                            <a:rPr lang="en-US" sz="2000" i="0">
                              <a:latin typeface="Cambria Math" panose="02040503050406030204" pitchFamily="18" charset="0"/>
                            </a:rPr>
                            <m:t>0.25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rPr>
                                        <m:t>𝑠</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0">
                              <a:latin typeface="Cambria Math" panose="02040503050406030204" pitchFamily="18" charset="0"/>
                            </a:rPr>
                            <m:t>0.5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𝑚𝑜𝑑</m:t>
                                  </m:r>
                                </m:sub>
                              </m:sSub>
                            </m:e>
                          </m:d>
                        </m:e>
                        <m:sup>
                          <m:r>
                            <a:rPr lang="en-US" sz="2000" i="1">
                              <a:latin typeface="Cambria Math" panose="02040503050406030204" pitchFamily="18" charset="0"/>
                            </a:rPr>
                            <m:t>𝑧</m:t>
                          </m:r>
                        </m:sup>
                      </m:sSup>
                    </m:oMath>
                  </m:oMathPara>
                </a14:m>
                <a:endParaRPr lang="en-US" sz="2000" dirty="0"/>
              </a:p>
            </p:txBody>
          </p:sp>
        </mc:Choice>
        <mc:Fallback xmlns="">
          <p:sp>
            <p:nvSpPr>
              <p:cNvPr id="18" name="Rectangle 17">
                <a:extLst>
                  <a:ext uri="{FF2B5EF4-FFF2-40B4-BE49-F238E27FC236}">
                    <a16:creationId xmlns:a16="http://schemas.microsoft.com/office/drawing/2014/main" id="{741820DD-880B-4E64-BC31-8F1D4D61B07D}"/>
                  </a:ext>
                </a:extLst>
              </p:cNvPr>
              <p:cNvSpPr>
                <a:spLocks noRot="1" noChangeAspect="1" noMove="1" noResize="1" noEditPoints="1" noAdjustHandles="1" noChangeArrowheads="1" noChangeShapeType="1" noTextEdit="1"/>
              </p:cNvSpPr>
              <p:nvPr/>
            </p:nvSpPr>
            <p:spPr>
              <a:xfrm>
                <a:off x="3561094" y="1136561"/>
                <a:ext cx="3754105" cy="84907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23E4D258-D374-4621-BDAE-6044007F4479}"/>
                  </a:ext>
                </a:extLst>
              </p:cNvPr>
              <p:cNvSpPr/>
              <p:nvPr/>
            </p:nvSpPr>
            <p:spPr>
              <a:xfrm>
                <a:off x="373819" y="1219200"/>
                <a:ext cx="2521781" cy="369332"/>
              </a:xfrm>
              <a:prstGeom prst="rect">
                <a:avLst/>
              </a:prstGeom>
            </p:spPr>
            <p:txBody>
              <a:bodyPr wrap="none">
                <a:spAutoFit/>
              </a:bodyPr>
              <a:lstStyle/>
              <a:p>
                <a14:m>
                  <m:oMath xmlns:m="http://schemas.openxmlformats.org/officeDocument/2006/math">
                    <m:sSub>
                      <m:sSubPr>
                        <m:ctrlPr>
                          <a:rPr lang="en-US" b="1" i="1" smtClean="0">
                            <a:latin typeface="Cambria Math" panose="02040503050406030204" pitchFamily="18" charset="0"/>
                          </a:rPr>
                        </m:ctrlPr>
                      </m:sSubPr>
                      <m:e>
                        <m:r>
                          <m:rPr>
                            <m:nor/>
                          </m:rPr>
                          <a:rPr lang="en-US" b="1" i="0" dirty="0" smtClean="0"/>
                          <m:t>Possible</m:t>
                        </m:r>
                        <m:r>
                          <a:rPr lang="en-US" b="1" i="1" dirty="0" smtClean="0">
                            <a:latin typeface="Cambria Math" panose="02040503050406030204" pitchFamily="18" charset="0"/>
                          </a:rPr>
                          <m:t> </m:t>
                        </m:r>
                        <m:r>
                          <a:rPr lang="en-US" b="1" i="1">
                            <a:latin typeface="Cambria Math" panose="02040503050406030204" pitchFamily="18" charset="0"/>
                          </a:rPr>
                          <m:t>𝒄</m:t>
                        </m:r>
                      </m:e>
                      <m:sub>
                        <m:r>
                          <a:rPr lang="en-US" b="1" i="1">
                            <a:latin typeface="Cambria Math" panose="02040503050406030204" pitchFamily="18" charset="0"/>
                          </a:rPr>
                          <m:t>𝒎𝒐𝒅</m:t>
                        </m:r>
                      </m:sub>
                    </m:sSub>
                  </m:oMath>
                </a14:m>
                <a:r>
                  <a:rPr lang="en-US" b="1" dirty="0"/>
                  <a:t> Options</a:t>
                </a:r>
              </a:p>
            </p:txBody>
          </p:sp>
        </mc:Choice>
        <mc:Fallback xmlns="">
          <p:sp>
            <p:nvSpPr>
              <p:cNvPr id="20" name="Rectangle 19">
                <a:extLst>
                  <a:ext uri="{FF2B5EF4-FFF2-40B4-BE49-F238E27FC236}">
                    <a16:creationId xmlns:a16="http://schemas.microsoft.com/office/drawing/2014/main" id="{23E4D258-D374-4621-BDAE-6044007F4479}"/>
                  </a:ext>
                </a:extLst>
              </p:cNvPr>
              <p:cNvSpPr>
                <a:spLocks noRot="1" noChangeAspect="1" noMove="1" noResize="1" noEditPoints="1" noAdjustHandles="1" noChangeArrowheads="1" noChangeShapeType="1" noTextEdit="1"/>
              </p:cNvSpPr>
              <p:nvPr/>
            </p:nvSpPr>
            <p:spPr>
              <a:xfrm>
                <a:off x="373819" y="1219200"/>
                <a:ext cx="2521781" cy="369332"/>
              </a:xfrm>
              <a:prstGeom prst="rect">
                <a:avLst/>
              </a:prstGeom>
              <a:blipFill>
                <a:blip r:embed="rId5"/>
                <a:stretch>
                  <a:fillRect t="-8197" r="-1208" b="-24590"/>
                </a:stretch>
              </a:blipFill>
            </p:spPr>
            <p:txBody>
              <a:bodyPr/>
              <a:lstStyle/>
              <a:p>
                <a:r>
                  <a:rPr lang="en-US">
                    <a:noFill/>
                  </a:rPr>
                  <a:t> </a:t>
                </a:r>
              </a:p>
            </p:txBody>
          </p:sp>
        </mc:Fallback>
      </mc:AlternateContent>
      <p:sp>
        <p:nvSpPr>
          <p:cNvPr id="21" name="Arrow: Up 20">
            <a:extLst>
              <a:ext uri="{FF2B5EF4-FFF2-40B4-BE49-F238E27FC236}">
                <a16:creationId xmlns:a16="http://schemas.microsoft.com/office/drawing/2014/main" id="{585C2EC6-4962-4A3D-AB43-3D9B6F8E6501}"/>
              </a:ext>
            </a:extLst>
          </p:cNvPr>
          <p:cNvSpPr/>
          <p:nvPr/>
        </p:nvSpPr>
        <p:spPr>
          <a:xfrm rot="17260042">
            <a:off x="7452082" y="1274932"/>
            <a:ext cx="287662" cy="817481"/>
          </a:xfrm>
          <a:prstGeom prst="upArrow">
            <a:avLst>
              <a:gd name="adj1" fmla="val 33877"/>
              <a:gd name="adj2" fmla="val 67340"/>
            </a:avLst>
          </a:prstGeom>
          <a:solidFill>
            <a:srgbClr val="D9A6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2DB447C-2CE7-4813-BB64-0474AACCD3C0}"/>
                  </a:ext>
                </a:extLst>
              </p:cNvPr>
              <p:cNvSpPr/>
              <p:nvPr/>
            </p:nvSpPr>
            <p:spPr>
              <a:xfrm>
                <a:off x="8050659" y="1476504"/>
                <a:ext cx="788541"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Power</m:t>
                      </m:r>
                    </m:oMath>
                  </m:oMathPara>
                </a14:m>
                <a:endParaRPr lang="en-US" b="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term</m:t>
                      </m:r>
                    </m:oMath>
                  </m:oMathPara>
                </a14:m>
                <a:endParaRPr lang="en-US" dirty="0"/>
              </a:p>
            </p:txBody>
          </p:sp>
        </mc:Choice>
        <mc:Fallback xmlns="">
          <p:sp>
            <p:nvSpPr>
              <p:cNvPr id="23" name="Rectangle 22">
                <a:extLst>
                  <a:ext uri="{FF2B5EF4-FFF2-40B4-BE49-F238E27FC236}">
                    <a16:creationId xmlns:a16="http://schemas.microsoft.com/office/drawing/2014/main" id="{12DB447C-2CE7-4813-BB64-0474AACCD3C0}"/>
                  </a:ext>
                </a:extLst>
              </p:cNvPr>
              <p:cNvSpPr>
                <a:spLocks noRot="1" noChangeAspect="1" noMove="1" noResize="1" noEditPoints="1" noAdjustHandles="1" noChangeArrowheads="1" noChangeShapeType="1" noTextEdit="1"/>
              </p:cNvSpPr>
              <p:nvPr/>
            </p:nvSpPr>
            <p:spPr>
              <a:xfrm>
                <a:off x="8050659" y="1476504"/>
                <a:ext cx="788541" cy="646331"/>
              </a:xfrm>
              <a:prstGeom prst="rect">
                <a:avLst/>
              </a:prstGeom>
              <a:blipFill>
                <a:blip r:embed="rId7"/>
                <a:stretch>
                  <a:fillRect r="-31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B4689AE5-BFA0-4EF5-AE5D-643D4E3B5A5E}"/>
                  </a:ext>
                </a:extLst>
              </p:cNvPr>
              <p:cNvGraphicFramePr>
                <a:graphicFrameLocks noGrp="1"/>
              </p:cNvGraphicFramePr>
              <p:nvPr>
                <p:extLst>
                  <p:ext uri="{D42A27DB-BD31-4B8C-83A1-F6EECF244321}">
                    <p14:modId xmlns:p14="http://schemas.microsoft.com/office/powerpoint/2010/main" val="3187121275"/>
                  </p:ext>
                </p:extLst>
              </p:nvPr>
            </p:nvGraphicFramePr>
            <p:xfrm>
              <a:off x="654307" y="1661160"/>
              <a:ext cx="1799333" cy="5120640"/>
            </p:xfrm>
            <a:graphic>
              <a:graphicData uri="http://schemas.openxmlformats.org/drawingml/2006/table">
                <a:tbl>
                  <a:tblPr firstRow="1" bandRow="1">
                    <a:tableStyleId>{2D5ABB26-0587-4C30-8999-92F81FD0307C}</a:tableStyleId>
                  </a:tblPr>
                  <a:tblGrid>
                    <a:gridCol w="346026">
                      <a:extLst>
                        <a:ext uri="{9D8B030D-6E8A-4147-A177-3AD203B41FA5}">
                          <a16:colId xmlns:a16="http://schemas.microsoft.com/office/drawing/2014/main" val="963912719"/>
                        </a:ext>
                      </a:extLst>
                    </a:gridCol>
                    <a:gridCol w="1453307">
                      <a:extLst>
                        <a:ext uri="{9D8B030D-6E8A-4147-A177-3AD203B41FA5}">
                          <a16:colId xmlns:a16="http://schemas.microsoft.com/office/drawing/2014/main" val="1710758500"/>
                        </a:ext>
                      </a:extLst>
                    </a:gridCol>
                  </a:tblGrid>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05301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368908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2</m:t>
                                        </m:r>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311902"/>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2</m:t>
                                        </m:r>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327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𝑏</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28489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𝑏</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369410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97401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𝑏</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9471194"/>
                      </a:ext>
                    </a:extLst>
                  </a:tr>
                </a:tbl>
              </a:graphicData>
            </a:graphic>
          </p:graphicFrame>
        </mc:Choice>
        <mc:Fallback xmlns="">
          <p:graphicFrame>
            <p:nvGraphicFramePr>
              <p:cNvPr id="17" name="Table 16">
                <a:extLst>
                  <a:ext uri="{FF2B5EF4-FFF2-40B4-BE49-F238E27FC236}">
                    <a16:creationId xmlns:a16="http://schemas.microsoft.com/office/drawing/2014/main" id="{B4689AE5-BFA0-4EF5-AE5D-643D4E3B5A5E}"/>
                  </a:ext>
                </a:extLst>
              </p:cNvPr>
              <p:cNvGraphicFramePr>
                <a:graphicFrameLocks noGrp="1"/>
              </p:cNvGraphicFramePr>
              <p:nvPr>
                <p:extLst>
                  <p:ext uri="{D42A27DB-BD31-4B8C-83A1-F6EECF244321}">
                    <p14:modId xmlns:p14="http://schemas.microsoft.com/office/powerpoint/2010/main" val="3187121275"/>
                  </p:ext>
                </p:extLst>
              </p:nvPr>
            </p:nvGraphicFramePr>
            <p:xfrm>
              <a:off x="654307" y="1661160"/>
              <a:ext cx="1799333" cy="5120640"/>
            </p:xfrm>
            <a:graphic>
              <a:graphicData uri="http://schemas.openxmlformats.org/drawingml/2006/table">
                <a:tbl>
                  <a:tblPr firstRow="1" bandRow="1">
                    <a:tableStyleId>{2D5ABB26-0587-4C30-8999-92F81FD0307C}</a:tableStyleId>
                  </a:tblPr>
                  <a:tblGrid>
                    <a:gridCol w="346026">
                      <a:extLst>
                        <a:ext uri="{9D8B030D-6E8A-4147-A177-3AD203B41FA5}">
                          <a16:colId xmlns:a16="http://schemas.microsoft.com/office/drawing/2014/main" val="963912719"/>
                        </a:ext>
                      </a:extLst>
                    </a:gridCol>
                    <a:gridCol w="1453307">
                      <a:extLst>
                        <a:ext uri="{9D8B030D-6E8A-4147-A177-3AD203B41FA5}">
                          <a16:colId xmlns:a16="http://schemas.microsoft.com/office/drawing/2014/main" val="1710758500"/>
                        </a:ext>
                      </a:extLst>
                    </a:gridCol>
                  </a:tblGrid>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268" t="-952" r="-837" b="-702857"/>
                          </a:stretch>
                        </a:blipFill>
                      </a:tcPr>
                    </a:tc>
                    <a:extLst>
                      <a:ext uri="{0D108BD9-81ED-4DB2-BD59-A6C34878D82A}">
                        <a16:rowId xmlns:a16="http://schemas.microsoft.com/office/drawing/2014/main" val="239905301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268" t="-100952" r="-837" b="-602857"/>
                          </a:stretch>
                        </a:blipFill>
                      </a:tcPr>
                    </a:tc>
                    <a:extLst>
                      <a:ext uri="{0D108BD9-81ED-4DB2-BD59-A6C34878D82A}">
                        <a16:rowId xmlns:a16="http://schemas.microsoft.com/office/drawing/2014/main" val="400368908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268" t="-200952" r="-837" b="-502857"/>
                          </a:stretch>
                        </a:blipFill>
                      </a:tcPr>
                    </a:tc>
                    <a:extLst>
                      <a:ext uri="{0D108BD9-81ED-4DB2-BD59-A6C34878D82A}">
                        <a16:rowId xmlns:a16="http://schemas.microsoft.com/office/drawing/2014/main" val="2951311902"/>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268" t="-298113" r="-837" b="-398113"/>
                          </a:stretch>
                        </a:blipFill>
                      </a:tcPr>
                    </a:tc>
                    <a:extLst>
                      <a:ext uri="{0D108BD9-81ED-4DB2-BD59-A6C34878D82A}">
                        <a16:rowId xmlns:a16="http://schemas.microsoft.com/office/drawing/2014/main" val="637327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268" t="-401905" r="-837" b="-301905"/>
                          </a:stretch>
                        </a:blipFill>
                      </a:tcPr>
                    </a:tc>
                    <a:extLst>
                      <a:ext uri="{0D108BD9-81ED-4DB2-BD59-A6C34878D82A}">
                        <a16:rowId xmlns:a16="http://schemas.microsoft.com/office/drawing/2014/main" val="231528489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268" t="-501905" r="-837" b="-201905"/>
                          </a:stretch>
                        </a:blipFill>
                      </a:tcPr>
                    </a:tc>
                    <a:extLst>
                      <a:ext uri="{0D108BD9-81ED-4DB2-BD59-A6C34878D82A}">
                        <a16:rowId xmlns:a16="http://schemas.microsoft.com/office/drawing/2014/main" val="257369410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268" t="-601905" r="-837" b="-101905"/>
                          </a:stretch>
                        </a:blipFill>
                      </a:tcPr>
                    </a:tc>
                    <a:extLst>
                      <a:ext uri="{0D108BD9-81ED-4DB2-BD59-A6C34878D82A}">
                        <a16:rowId xmlns:a16="http://schemas.microsoft.com/office/drawing/2014/main" val="191297401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268" t="-701905" r="-837" b="-1905"/>
                          </a:stretch>
                        </a:blipFill>
                      </a:tcPr>
                    </a:tc>
                    <a:extLst>
                      <a:ext uri="{0D108BD9-81ED-4DB2-BD59-A6C34878D82A}">
                        <a16:rowId xmlns:a16="http://schemas.microsoft.com/office/drawing/2014/main" val="3749471194"/>
                      </a:ext>
                    </a:extLst>
                  </a:tr>
                </a:tbl>
              </a:graphicData>
            </a:graphic>
          </p:graphicFrame>
        </mc:Fallback>
      </mc:AlternateContent>
    </p:spTree>
    <p:extLst>
      <p:ext uri="{BB962C8B-B14F-4D97-AF65-F5344CB8AC3E}">
        <p14:creationId xmlns:p14="http://schemas.microsoft.com/office/powerpoint/2010/main" val="1149323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Cover modifier options</a:t>
            </a:r>
          </a:p>
        </p:txBody>
      </p:sp>
      <p:pic>
        <p:nvPicPr>
          <p:cNvPr id="10" name="Picture 9">
            <a:extLst>
              <a:ext uri="{FF2B5EF4-FFF2-40B4-BE49-F238E27FC236}">
                <a16:creationId xmlns:a16="http://schemas.microsoft.com/office/drawing/2014/main" id="{6BEA8130-F938-403D-BF4E-34B00766D1F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770"/>
          <a:stretch/>
        </p:blipFill>
        <p:spPr>
          <a:xfrm>
            <a:off x="2453640" y="1998483"/>
            <a:ext cx="6400800" cy="4715256"/>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ED048F5-47F8-487F-87FA-62CD960C43FA}"/>
                  </a:ext>
                </a:extLst>
              </p:cNvPr>
              <p:cNvSpPr/>
              <p:nvPr/>
            </p:nvSpPr>
            <p:spPr>
              <a:xfrm>
                <a:off x="3561094" y="1136561"/>
                <a:ext cx="3754105" cy="849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𝑡𝑟𝑖𝑎𝑙</m:t>
                          </m:r>
                        </m:sub>
                      </m:sSub>
                      <m:r>
                        <a:rPr lang="en-US" sz="2000" i="0">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𝑓</m:t>
                                  </m:r>
                                </m:e>
                                <m:sub>
                                  <m:r>
                                    <a:rPr lang="en-US" sz="2000" i="1">
                                      <a:latin typeface="Cambria Math" panose="02040503050406030204" pitchFamily="18" charset="0"/>
                                    </a:rPr>
                                    <m:t>𝑐</m:t>
                                  </m:r>
                                </m:sub>
                                <m:sup>
                                  <m:r>
                                    <a:rPr lang="en-US" sz="2000" i="0">
                                      <a:latin typeface="Cambria Math" panose="02040503050406030204" pitchFamily="18" charset="0"/>
                                    </a:rPr>
                                    <m:t>′</m:t>
                                  </m:r>
                                </m:sup>
                              </m:sSubSup>
                            </m:e>
                          </m:d>
                        </m:e>
                        <m:sup>
                          <m:r>
                            <a:rPr lang="en-US" sz="2000" i="0">
                              <a:latin typeface="Cambria Math" panose="02040503050406030204" pitchFamily="18" charset="0"/>
                            </a:rPr>
                            <m:t>0.25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rPr>
                                        <m:t>𝑠</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0">
                              <a:latin typeface="Cambria Math" panose="02040503050406030204" pitchFamily="18" charset="0"/>
                            </a:rPr>
                            <m:t>0.5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𝑚𝑜𝑑</m:t>
                                  </m:r>
                                </m:sub>
                              </m:sSub>
                            </m:e>
                          </m:d>
                        </m:e>
                        <m:sup>
                          <m:r>
                            <a:rPr lang="en-US" sz="2000" i="1">
                              <a:latin typeface="Cambria Math" panose="02040503050406030204" pitchFamily="18" charset="0"/>
                            </a:rPr>
                            <m:t>𝑧</m:t>
                          </m:r>
                        </m:sup>
                      </m:sSup>
                    </m:oMath>
                  </m:oMathPara>
                </a14:m>
                <a:endParaRPr lang="en-US" sz="2000" dirty="0"/>
              </a:p>
            </p:txBody>
          </p:sp>
        </mc:Choice>
        <mc:Fallback xmlns="">
          <p:sp>
            <p:nvSpPr>
              <p:cNvPr id="15" name="Rectangle 14">
                <a:extLst>
                  <a:ext uri="{FF2B5EF4-FFF2-40B4-BE49-F238E27FC236}">
                    <a16:creationId xmlns:a16="http://schemas.microsoft.com/office/drawing/2014/main" id="{FED048F5-47F8-487F-87FA-62CD960C43FA}"/>
                  </a:ext>
                </a:extLst>
              </p:cNvPr>
              <p:cNvSpPr>
                <a:spLocks noRot="1" noChangeAspect="1" noMove="1" noResize="1" noEditPoints="1" noAdjustHandles="1" noChangeArrowheads="1" noChangeShapeType="1" noTextEdit="1"/>
              </p:cNvSpPr>
              <p:nvPr/>
            </p:nvSpPr>
            <p:spPr>
              <a:xfrm>
                <a:off x="3561094" y="1136561"/>
                <a:ext cx="3754105" cy="849079"/>
              </a:xfrm>
              <a:prstGeom prst="rect">
                <a:avLst/>
              </a:prstGeom>
              <a:blipFill>
                <a:blip r:embed="rId4"/>
                <a:stretch>
                  <a:fillRect/>
                </a:stretch>
              </a:blipFill>
            </p:spPr>
            <p:txBody>
              <a:bodyPr/>
              <a:lstStyle/>
              <a:p>
                <a:r>
                  <a:rPr lang="en-US">
                    <a:noFill/>
                  </a:rPr>
                  <a:t> </a:t>
                </a:r>
              </a:p>
            </p:txBody>
          </p:sp>
        </mc:Fallback>
      </mc:AlternateContent>
      <p:sp>
        <p:nvSpPr>
          <p:cNvPr id="17" name="Title 1">
            <a:extLst>
              <a:ext uri="{FF2B5EF4-FFF2-40B4-BE49-F238E27FC236}">
                <a16:creationId xmlns:a16="http://schemas.microsoft.com/office/drawing/2014/main" id="{BA8C09A8-04C0-4CC6-892F-6E573A9A7209}"/>
              </a:ext>
            </a:extLst>
          </p:cNvPr>
          <p:cNvSpPr txBox="1">
            <a:spLocks/>
          </p:cNvSpPr>
          <p:nvPr/>
        </p:nvSpPr>
        <p:spPr>
          <a:xfrm>
            <a:off x="4648200" y="27108"/>
            <a:ext cx="4495801"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3. bond modeling - unconfined</a:t>
            </a:r>
          </a:p>
        </p:txBody>
      </p:sp>
      <p:sp>
        <p:nvSpPr>
          <p:cNvPr id="19" name="Arrow: Up 18">
            <a:extLst>
              <a:ext uri="{FF2B5EF4-FFF2-40B4-BE49-F238E27FC236}">
                <a16:creationId xmlns:a16="http://schemas.microsoft.com/office/drawing/2014/main" id="{6B29846D-F0B8-4143-AA09-B4B420DE0E52}"/>
              </a:ext>
            </a:extLst>
          </p:cNvPr>
          <p:cNvSpPr/>
          <p:nvPr/>
        </p:nvSpPr>
        <p:spPr>
          <a:xfrm rot="17260042">
            <a:off x="7452082" y="1274932"/>
            <a:ext cx="287662" cy="817481"/>
          </a:xfrm>
          <a:prstGeom prst="upArrow">
            <a:avLst>
              <a:gd name="adj1" fmla="val 33877"/>
              <a:gd name="adj2" fmla="val 67340"/>
            </a:avLst>
          </a:prstGeom>
          <a:solidFill>
            <a:srgbClr val="D9A6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0838BCD5-C143-4A20-8D3B-CAD244927ED8}"/>
                  </a:ext>
                </a:extLst>
              </p:cNvPr>
              <p:cNvSpPr/>
              <p:nvPr/>
            </p:nvSpPr>
            <p:spPr>
              <a:xfrm>
                <a:off x="8050659" y="1476504"/>
                <a:ext cx="788541"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Power</m:t>
                      </m:r>
                    </m:oMath>
                  </m:oMathPara>
                </a14:m>
                <a:endParaRPr lang="en-US" b="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term</m:t>
                      </m:r>
                    </m:oMath>
                  </m:oMathPara>
                </a14:m>
                <a:endParaRPr lang="en-US" dirty="0"/>
              </a:p>
            </p:txBody>
          </p:sp>
        </mc:Choice>
        <mc:Fallback xmlns="">
          <p:sp>
            <p:nvSpPr>
              <p:cNvPr id="21" name="Rectangle 20">
                <a:extLst>
                  <a:ext uri="{FF2B5EF4-FFF2-40B4-BE49-F238E27FC236}">
                    <a16:creationId xmlns:a16="http://schemas.microsoft.com/office/drawing/2014/main" id="{0838BCD5-C143-4A20-8D3B-CAD244927ED8}"/>
                  </a:ext>
                </a:extLst>
              </p:cNvPr>
              <p:cNvSpPr>
                <a:spLocks noRot="1" noChangeAspect="1" noMove="1" noResize="1" noEditPoints="1" noAdjustHandles="1" noChangeArrowheads="1" noChangeShapeType="1" noTextEdit="1"/>
              </p:cNvSpPr>
              <p:nvPr/>
            </p:nvSpPr>
            <p:spPr>
              <a:xfrm>
                <a:off x="8050659" y="1476504"/>
                <a:ext cx="788541" cy="646331"/>
              </a:xfrm>
              <a:prstGeom prst="rect">
                <a:avLst/>
              </a:prstGeom>
              <a:blipFill>
                <a:blip r:embed="rId8"/>
                <a:stretch>
                  <a:fillRect r="-31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AF76119-F5BD-4B85-A17D-BC80A0521769}"/>
                  </a:ext>
                </a:extLst>
              </p:cNvPr>
              <p:cNvSpPr/>
              <p:nvPr/>
            </p:nvSpPr>
            <p:spPr>
              <a:xfrm>
                <a:off x="373819" y="1219200"/>
                <a:ext cx="2521781" cy="369332"/>
              </a:xfrm>
              <a:prstGeom prst="rect">
                <a:avLst/>
              </a:prstGeom>
            </p:spPr>
            <p:txBody>
              <a:bodyPr wrap="none">
                <a:spAutoFit/>
              </a:bodyPr>
              <a:lstStyle/>
              <a:p>
                <a14:m>
                  <m:oMath xmlns:m="http://schemas.openxmlformats.org/officeDocument/2006/math">
                    <m:sSub>
                      <m:sSubPr>
                        <m:ctrlPr>
                          <a:rPr lang="en-US" b="1" i="1" smtClean="0">
                            <a:latin typeface="Cambria Math" panose="02040503050406030204" pitchFamily="18" charset="0"/>
                          </a:rPr>
                        </m:ctrlPr>
                      </m:sSubPr>
                      <m:e>
                        <m:r>
                          <m:rPr>
                            <m:nor/>
                          </m:rPr>
                          <a:rPr lang="en-US" b="1" i="0" dirty="0" smtClean="0"/>
                          <m:t>Possible</m:t>
                        </m:r>
                        <m:r>
                          <a:rPr lang="en-US" b="1" i="1" dirty="0" smtClean="0">
                            <a:latin typeface="Cambria Math" panose="02040503050406030204" pitchFamily="18" charset="0"/>
                          </a:rPr>
                          <m:t> </m:t>
                        </m:r>
                        <m:r>
                          <a:rPr lang="en-US" b="1" i="1">
                            <a:latin typeface="Cambria Math" panose="02040503050406030204" pitchFamily="18" charset="0"/>
                          </a:rPr>
                          <m:t>𝒄</m:t>
                        </m:r>
                      </m:e>
                      <m:sub>
                        <m:r>
                          <a:rPr lang="en-US" b="1" i="1">
                            <a:latin typeface="Cambria Math" panose="02040503050406030204" pitchFamily="18" charset="0"/>
                          </a:rPr>
                          <m:t>𝒎𝒐𝒅</m:t>
                        </m:r>
                      </m:sub>
                    </m:sSub>
                  </m:oMath>
                </a14:m>
                <a:r>
                  <a:rPr lang="en-US" b="1" dirty="0"/>
                  <a:t> Options</a:t>
                </a:r>
              </a:p>
            </p:txBody>
          </p:sp>
        </mc:Choice>
        <mc:Fallback xmlns="">
          <p:sp>
            <p:nvSpPr>
              <p:cNvPr id="16" name="Rectangle 15">
                <a:extLst>
                  <a:ext uri="{FF2B5EF4-FFF2-40B4-BE49-F238E27FC236}">
                    <a16:creationId xmlns:a16="http://schemas.microsoft.com/office/drawing/2014/main" id="{AAF76119-F5BD-4B85-A17D-BC80A0521769}"/>
                  </a:ext>
                </a:extLst>
              </p:cNvPr>
              <p:cNvSpPr>
                <a:spLocks noRot="1" noChangeAspect="1" noMove="1" noResize="1" noEditPoints="1" noAdjustHandles="1" noChangeArrowheads="1" noChangeShapeType="1" noTextEdit="1"/>
              </p:cNvSpPr>
              <p:nvPr/>
            </p:nvSpPr>
            <p:spPr>
              <a:xfrm>
                <a:off x="373819" y="1219200"/>
                <a:ext cx="2521781" cy="369332"/>
              </a:xfrm>
              <a:prstGeom prst="rect">
                <a:avLst/>
              </a:prstGeom>
              <a:blipFill>
                <a:blip r:embed="rId9"/>
                <a:stretch>
                  <a:fillRect t="-8197" r="-1208"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0" name="Table 19">
                <a:extLst>
                  <a:ext uri="{FF2B5EF4-FFF2-40B4-BE49-F238E27FC236}">
                    <a16:creationId xmlns:a16="http://schemas.microsoft.com/office/drawing/2014/main" id="{DE19B4FD-ABC9-4F5E-B940-432DA42401E6}"/>
                  </a:ext>
                </a:extLst>
              </p:cNvPr>
              <p:cNvGraphicFramePr>
                <a:graphicFrameLocks noGrp="1"/>
              </p:cNvGraphicFramePr>
              <p:nvPr>
                <p:extLst>
                  <p:ext uri="{D42A27DB-BD31-4B8C-83A1-F6EECF244321}">
                    <p14:modId xmlns:p14="http://schemas.microsoft.com/office/powerpoint/2010/main" val="2437078091"/>
                  </p:ext>
                </p:extLst>
              </p:nvPr>
            </p:nvGraphicFramePr>
            <p:xfrm>
              <a:off x="654307" y="1661160"/>
              <a:ext cx="1799333" cy="5120640"/>
            </p:xfrm>
            <a:graphic>
              <a:graphicData uri="http://schemas.openxmlformats.org/drawingml/2006/table">
                <a:tbl>
                  <a:tblPr firstRow="1" bandRow="1">
                    <a:tableStyleId>{2D5ABB26-0587-4C30-8999-92F81FD0307C}</a:tableStyleId>
                  </a:tblPr>
                  <a:tblGrid>
                    <a:gridCol w="346026">
                      <a:extLst>
                        <a:ext uri="{9D8B030D-6E8A-4147-A177-3AD203B41FA5}">
                          <a16:colId xmlns:a16="http://schemas.microsoft.com/office/drawing/2014/main" val="963912719"/>
                        </a:ext>
                      </a:extLst>
                    </a:gridCol>
                    <a:gridCol w="1453307">
                      <a:extLst>
                        <a:ext uri="{9D8B030D-6E8A-4147-A177-3AD203B41FA5}">
                          <a16:colId xmlns:a16="http://schemas.microsoft.com/office/drawing/2014/main" val="1710758500"/>
                        </a:ext>
                      </a:extLst>
                    </a:gridCol>
                  </a:tblGrid>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05301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368908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2</m:t>
                                        </m:r>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311902"/>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2</m:t>
                                        </m:r>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327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𝑏</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28489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𝑏</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369410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97401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𝑏</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9471194"/>
                      </a:ext>
                    </a:extLst>
                  </a:tr>
                </a:tbl>
              </a:graphicData>
            </a:graphic>
          </p:graphicFrame>
        </mc:Choice>
        <mc:Fallback xmlns="">
          <p:graphicFrame>
            <p:nvGraphicFramePr>
              <p:cNvPr id="20" name="Table 19">
                <a:extLst>
                  <a:ext uri="{FF2B5EF4-FFF2-40B4-BE49-F238E27FC236}">
                    <a16:creationId xmlns:a16="http://schemas.microsoft.com/office/drawing/2014/main" id="{DE19B4FD-ABC9-4F5E-B940-432DA42401E6}"/>
                  </a:ext>
                </a:extLst>
              </p:cNvPr>
              <p:cNvGraphicFramePr>
                <a:graphicFrameLocks noGrp="1"/>
              </p:cNvGraphicFramePr>
              <p:nvPr>
                <p:extLst>
                  <p:ext uri="{D42A27DB-BD31-4B8C-83A1-F6EECF244321}">
                    <p14:modId xmlns:p14="http://schemas.microsoft.com/office/powerpoint/2010/main" val="2437078091"/>
                  </p:ext>
                </p:extLst>
              </p:nvPr>
            </p:nvGraphicFramePr>
            <p:xfrm>
              <a:off x="654307" y="1661160"/>
              <a:ext cx="1799333" cy="5120640"/>
            </p:xfrm>
            <a:graphic>
              <a:graphicData uri="http://schemas.openxmlformats.org/drawingml/2006/table">
                <a:tbl>
                  <a:tblPr firstRow="1" bandRow="1">
                    <a:tableStyleId>{2D5ABB26-0587-4C30-8999-92F81FD0307C}</a:tableStyleId>
                  </a:tblPr>
                  <a:tblGrid>
                    <a:gridCol w="346026">
                      <a:extLst>
                        <a:ext uri="{9D8B030D-6E8A-4147-A177-3AD203B41FA5}">
                          <a16:colId xmlns:a16="http://schemas.microsoft.com/office/drawing/2014/main" val="963912719"/>
                        </a:ext>
                      </a:extLst>
                    </a:gridCol>
                    <a:gridCol w="1453307">
                      <a:extLst>
                        <a:ext uri="{9D8B030D-6E8A-4147-A177-3AD203B41FA5}">
                          <a16:colId xmlns:a16="http://schemas.microsoft.com/office/drawing/2014/main" val="1710758500"/>
                        </a:ext>
                      </a:extLst>
                    </a:gridCol>
                  </a:tblGrid>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4268" t="-952" r="-837" b="-702857"/>
                          </a:stretch>
                        </a:blipFill>
                      </a:tcPr>
                    </a:tc>
                    <a:extLst>
                      <a:ext uri="{0D108BD9-81ED-4DB2-BD59-A6C34878D82A}">
                        <a16:rowId xmlns:a16="http://schemas.microsoft.com/office/drawing/2014/main" val="239905301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4268" t="-100952" r="-837" b="-602857"/>
                          </a:stretch>
                        </a:blipFill>
                      </a:tcPr>
                    </a:tc>
                    <a:extLst>
                      <a:ext uri="{0D108BD9-81ED-4DB2-BD59-A6C34878D82A}">
                        <a16:rowId xmlns:a16="http://schemas.microsoft.com/office/drawing/2014/main" val="400368908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4268" t="-200952" r="-837" b="-502857"/>
                          </a:stretch>
                        </a:blipFill>
                      </a:tcPr>
                    </a:tc>
                    <a:extLst>
                      <a:ext uri="{0D108BD9-81ED-4DB2-BD59-A6C34878D82A}">
                        <a16:rowId xmlns:a16="http://schemas.microsoft.com/office/drawing/2014/main" val="2951311902"/>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4268" t="-298113" r="-837" b="-398113"/>
                          </a:stretch>
                        </a:blipFill>
                      </a:tcPr>
                    </a:tc>
                    <a:extLst>
                      <a:ext uri="{0D108BD9-81ED-4DB2-BD59-A6C34878D82A}">
                        <a16:rowId xmlns:a16="http://schemas.microsoft.com/office/drawing/2014/main" val="637327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4268" t="-401905" r="-837" b="-301905"/>
                          </a:stretch>
                        </a:blipFill>
                      </a:tcPr>
                    </a:tc>
                    <a:extLst>
                      <a:ext uri="{0D108BD9-81ED-4DB2-BD59-A6C34878D82A}">
                        <a16:rowId xmlns:a16="http://schemas.microsoft.com/office/drawing/2014/main" val="231528489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4268" t="-501905" r="-837" b="-201905"/>
                          </a:stretch>
                        </a:blipFill>
                      </a:tcPr>
                    </a:tc>
                    <a:extLst>
                      <a:ext uri="{0D108BD9-81ED-4DB2-BD59-A6C34878D82A}">
                        <a16:rowId xmlns:a16="http://schemas.microsoft.com/office/drawing/2014/main" val="257369410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4268" t="-601905" r="-837" b="-101905"/>
                          </a:stretch>
                        </a:blipFill>
                      </a:tcPr>
                    </a:tc>
                    <a:extLst>
                      <a:ext uri="{0D108BD9-81ED-4DB2-BD59-A6C34878D82A}">
                        <a16:rowId xmlns:a16="http://schemas.microsoft.com/office/drawing/2014/main" val="191297401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4268" t="-701905" r="-837" b="-1905"/>
                          </a:stretch>
                        </a:blipFill>
                      </a:tcPr>
                    </a:tc>
                    <a:extLst>
                      <a:ext uri="{0D108BD9-81ED-4DB2-BD59-A6C34878D82A}">
                        <a16:rowId xmlns:a16="http://schemas.microsoft.com/office/drawing/2014/main" val="3749471194"/>
                      </a:ext>
                    </a:extLst>
                  </a:tr>
                </a:tbl>
              </a:graphicData>
            </a:graphic>
          </p:graphicFrame>
        </mc:Fallback>
      </mc:AlternateContent>
    </p:spTree>
    <p:extLst>
      <p:ext uri="{BB962C8B-B14F-4D97-AF65-F5344CB8AC3E}">
        <p14:creationId xmlns:p14="http://schemas.microsoft.com/office/powerpoint/2010/main" val="3242084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6428D7-1745-4BB0-AAA4-8D3200DF6631}"/>
              </a:ext>
            </a:extLst>
          </p:cNvPr>
          <p:cNvGrpSpPr/>
          <p:nvPr/>
        </p:nvGrpSpPr>
        <p:grpSpPr>
          <a:xfrm>
            <a:off x="0" y="0"/>
            <a:ext cx="9144000" cy="1514211"/>
            <a:chOff x="0" y="0"/>
            <a:chExt cx="9144000" cy="1514211"/>
          </a:xfrm>
        </p:grpSpPr>
        <p:sp>
          <p:nvSpPr>
            <p:cNvPr id="3" name="TextBox 2">
              <a:extLst>
                <a:ext uri="{FF2B5EF4-FFF2-40B4-BE49-F238E27FC236}">
                  <a16:creationId xmlns:a16="http://schemas.microsoft.com/office/drawing/2014/main" id="{183091D1-64AC-4D58-8309-DBC8F0FACBB8}"/>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88379FFD-0DB7-409A-85A9-59B7E57AC2B3}"/>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D1ED21D-57A8-4A2A-9765-DB78C01E77F1}"/>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1C21B209-9CC6-42F8-9650-E6A12C4A0686}"/>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5154E16E-A707-4C4C-8EEC-FFA5D095BD7D}"/>
                </a:ext>
              </a:extLst>
            </p:cNvPr>
            <p:cNvSpPr txBox="1"/>
            <p:nvPr/>
          </p:nvSpPr>
          <p:spPr>
            <a:xfrm>
              <a:off x="457201" y="599811"/>
              <a:ext cx="8229600" cy="914400"/>
            </a:xfrm>
            <a:prstGeom prst="rect">
              <a:avLst/>
            </a:prstGeom>
            <a:solidFill>
              <a:schemeClr val="accent4">
                <a:lumMod val="50000"/>
              </a:schemeClr>
            </a:solidFill>
          </p:spPr>
          <p:txBody>
            <a:bodyPr wrap="square" rtlCol="0">
              <a:spAutoFit/>
            </a:bodyPr>
            <a:lstStyle/>
            <a:p>
              <a:endParaRPr lang="en-US" dirty="0"/>
            </a:p>
          </p:txBody>
        </p:sp>
      </p:grpSp>
      <p:sp>
        <p:nvSpPr>
          <p:cNvPr id="10" name="Title 9">
            <a:extLst>
              <a:ext uri="{FF2B5EF4-FFF2-40B4-BE49-F238E27FC236}">
                <a16:creationId xmlns:a16="http://schemas.microsoft.com/office/drawing/2014/main" id="{68D6CF59-6A88-4CF6-8FBA-8764C6B339B2}"/>
              </a:ext>
            </a:extLst>
          </p:cNvPr>
          <p:cNvSpPr>
            <a:spLocks noGrp="1"/>
          </p:cNvSpPr>
          <p:nvPr>
            <p:ph type="ctrTitle"/>
          </p:nvPr>
        </p:nvSpPr>
        <p:spPr>
          <a:xfrm>
            <a:off x="3143250" y="702402"/>
            <a:ext cx="2876550" cy="666644"/>
          </a:xfrm>
        </p:spPr>
        <p:txBody>
          <a:bodyPr/>
          <a:lstStyle/>
          <a:p>
            <a:r>
              <a:rPr lang="en-US" dirty="0">
                <a:solidFill>
                  <a:schemeClr val="bg1"/>
                </a:solidFill>
              </a:rPr>
              <a:t>1. context</a:t>
            </a:r>
          </a:p>
        </p:txBody>
      </p:sp>
      <p:sp>
        <p:nvSpPr>
          <p:cNvPr id="12" name="TextBox 11">
            <a:extLst>
              <a:ext uri="{FF2B5EF4-FFF2-40B4-BE49-F238E27FC236}">
                <a16:creationId xmlns:a16="http://schemas.microsoft.com/office/drawing/2014/main" id="{CFF8E8C7-E274-4780-947A-0810EEDE4439}"/>
              </a:ext>
            </a:extLst>
          </p:cNvPr>
          <p:cNvSpPr txBox="1"/>
          <p:nvPr/>
        </p:nvSpPr>
        <p:spPr>
          <a:xfrm>
            <a:off x="381000" y="3048000"/>
            <a:ext cx="8321040" cy="33832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90731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Cover modifier options</a:t>
            </a:r>
          </a:p>
        </p:txBody>
      </p:sp>
      <p:sp>
        <p:nvSpPr>
          <p:cNvPr id="9" name="Rectangle 8">
            <a:extLst>
              <a:ext uri="{FF2B5EF4-FFF2-40B4-BE49-F238E27FC236}">
                <a16:creationId xmlns:a16="http://schemas.microsoft.com/office/drawing/2014/main" id="{722A6EC9-1320-4645-83C3-FA7617396B9C}"/>
              </a:ext>
            </a:extLst>
          </p:cNvPr>
          <p:cNvSpPr/>
          <p:nvPr/>
        </p:nvSpPr>
        <p:spPr>
          <a:xfrm>
            <a:off x="654306" y="1664208"/>
            <a:ext cx="1782495" cy="630936"/>
          </a:xfrm>
          <a:prstGeom prst="rect">
            <a:avLst/>
          </a:prstGeom>
          <a:solidFill>
            <a:srgbClr val="92D05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BEA8130-F938-403D-BF4E-34B00766D1F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770"/>
          <a:stretch/>
        </p:blipFill>
        <p:spPr>
          <a:xfrm>
            <a:off x="2453640" y="1998483"/>
            <a:ext cx="6400800" cy="4715256"/>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ED048F5-47F8-487F-87FA-62CD960C43FA}"/>
                  </a:ext>
                </a:extLst>
              </p:cNvPr>
              <p:cNvSpPr/>
              <p:nvPr/>
            </p:nvSpPr>
            <p:spPr>
              <a:xfrm>
                <a:off x="3561094" y="1136561"/>
                <a:ext cx="3754105" cy="849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𝑡𝑟𝑖𝑎𝑙</m:t>
                          </m:r>
                        </m:sub>
                      </m:sSub>
                      <m:r>
                        <a:rPr lang="en-US" sz="2000" i="0">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𝑓</m:t>
                                  </m:r>
                                </m:e>
                                <m:sub>
                                  <m:r>
                                    <a:rPr lang="en-US" sz="2000" i="1">
                                      <a:latin typeface="Cambria Math" panose="02040503050406030204" pitchFamily="18" charset="0"/>
                                    </a:rPr>
                                    <m:t>𝑐</m:t>
                                  </m:r>
                                </m:sub>
                                <m:sup>
                                  <m:r>
                                    <a:rPr lang="en-US" sz="2000" i="0">
                                      <a:latin typeface="Cambria Math" panose="02040503050406030204" pitchFamily="18" charset="0"/>
                                    </a:rPr>
                                    <m:t>′</m:t>
                                  </m:r>
                                </m:sup>
                              </m:sSubSup>
                            </m:e>
                          </m:d>
                        </m:e>
                        <m:sup>
                          <m:r>
                            <a:rPr lang="en-US" sz="2000" i="0">
                              <a:latin typeface="Cambria Math" panose="02040503050406030204" pitchFamily="18" charset="0"/>
                            </a:rPr>
                            <m:t>0.25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rPr>
                                        <m:t>𝑠</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0">
                              <a:latin typeface="Cambria Math" panose="02040503050406030204" pitchFamily="18" charset="0"/>
                            </a:rPr>
                            <m:t>0.5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𝑚𝑜𝑑</m:t>
                                  </m:r>
                                </m:sub>
                              </m:sSub>
                            </m:e>
                          </m:d>
                        </m:e>
                        <m:sup>
                          <m:r>
                            <a:rPr lang="en-US" sz="2000" i="1">
                              <a:latin typeface="Cambria Math" panose="02040503050406030204" pitchFamily="18" charset="0"/>
                            </a:rPr>
                            <m:t>𝑧</m:t>
                          </m:r>
                        </m:sup>
                      </m:sSup>
                    </m:oMath>
                  </m:oMathPara>
                </a14:m>
                <a:endParaRPr lang="en-US" sz="2000" dirty="0"/>
              </a:p>
            </p:txBody>
          </p:sp>
        </mc:Choice>
        <mc:Fallback xmlns="">
          <p:sp>
            <p:nvSpPr>
              <p:cNvPr id="15" name="Rectangle 14">
                <a:extLst>
                  <a:ext uri="{FF2B5EF4-FFF2-40B4-BE49-F238E27FC236}">
                    <a16:creationId xmlns:a16="http://schemas.microsoft.com/office/drawing/2014/main" id="{FED048F5-47F8-487F-87FA-62CD960C43FA}"/>
                  </a:ext>
                </a:extLst>
              </p:cNvPr>
              <p:cNvSpPr>
                <a:spLocks noRot="1" noChangeAspect="1" noMove="1" noResize="1" noEditPoints="1" noAdjustHandles="1" noChangeArrowheads="1" noChangeShapeType="1" noTextEdit="1"/>
              </p:cNvSpPr>
              <p:nvPr/>
            </p:nvSpPr>
            <p:spPr>
              <a:xfrm>
                <a:off x="3561094" y="1136561"/>
                <a:ext cx="3754105" cy="849079"/>
              </a:xfrm>
              <a:prstGeom prst="rect">
                <a:avLst/>
              </a:prstGeom>
              <a:blipFill>
                <a:blip r:embed="rId4"/>
                <a:stretch>
                  <a:fillRect/>
                </a:stretch>
              </a:blipFill>
            </p:spPr>
            <p:txBody>
              <a:bodyPr/>
              <a:lstStyle/>
              <a:p>
                <a:r>
                  <a:rPr lang="en-US">
                    <a:noFill/>
                  </a:rPr>
                  <a:t> </a:t>
                </a:r>
              </a:p>
            </p:txBody>
          </p:sp>
        </mc:Fallback>
      </mc:AlternateContent>
      <p:sp>
        <p:nvSpPr>
          <p:cNvPr id="17" name="Title 1">
            <a:extLst>
              <a:ext uri="{FF2B5EF4-FFF2-40B4-BE49-F238E27FC236}">
                <a16:creationId xmlns:a16="http://schemas.microsoft.com/office/drawing/2014/main" id="{BA8C09A8-04C0-4CC6-892F-6E573A9A7209}"/>
              </a:ext>
            </a:extLst>
          </p:cNvPr>
          <p:cNvSpPr txBox="1">
            <a:spLocks/>
          </p:cNvSpPr>
          <p:nvPr/>
        </p:nvSpPr>
        <p:spPr>
          <a:xfrm>
            <a:off x="4648200" y="27108"/>
            <a:ext cx="4495801"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3. bond modeling - unconfined</a:t>
            </a:r>
          </a:p>
        </p:txBody>
      </p:sp>
      <p:sp>
        <p:nvSpPr>
          <p:cNvPr id="19" name="Arrow: Up 18">
            <a:extLst>
              <a:ext uri="{FF2B5EF4-FFF2-40B4-BE49-F238E27FC236}">
                <a16:creationId xmlns:a16="http://schemas.microsoft.com/office/drawing/2014/main" id="{6B29846D-F0B8-4143-AA09-B4B420DE0E52}"/>
              </a:ext>
            </a:extLst>
          </p:cNvPr>
          <p:cNvSpPr/>
          <p:nvPr/>
        </p:nvSpPr>
        <p:spPr>
          <a:xfrm rot="17260042">
            <a:off x="7452082" y="1274932"/>
            <a:ext cx="287662" cy="817481"/>
          </a:xfrm>
          <a:prstGeom prst="upArrow">
            <a:avLst>
              <a:gd name="adj1" fmla="val 33877"/>
              <a:gd name="adj2" fmla="val 67340"/>
            </a:avLst>
          </a:prstGeom>
          <a:solidFill>
            <a:srgbClr val="D9A6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A551E3E-C696-422C-8680-993F9EEEB4E1}"/>
              </a:ext>
            </a:extLst>
          </p:cNvPr>
          <p:cNvCxnSpPr>
            <a:cxnSpLocks/>
          </p:cNvCxnSpPr>
          <p:nvPr/>
        </p:nvCxnSpPr>
        <p:spPr>
          <a:xfrm>
            <a:off x="4800600" y="5303520"/>
            <a:ext cx="0" cy="73152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3F47C25-340E-46AA-9780-D7B16BB31899}"/>
                  </a:ext>
                </a:extLst>
              </p:cNvPr>
              <p:cNvSpPr/>
              <p:nvPr/>
            </p:nvSpPr>
            <p:spPr>
              <a:xfrm>
                <a:off x="5396868" y="5454474"/>
                <a:ext cx="3276597" cy="36933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Verifies</m:t>
                      </m:r>
                      <m:r>
                        <a:rPr lang="en-US" b="0" i="0" smtClean="0">
                          <a:latin typeface="Cambria Math" panose="02040503050406030204" pitchFamily="18" charset="0"/>
                        </a:rPr>
                        <m:t> </m:t>
                      </m:r>
                      <m:r>
                        <m:rPr>
                          <m:sty m:val="p"/>
                        </m:rPr>
                        <a:rPr lang="en-US" b="0" i="0" smtClean="0">
                          <a:latin typeface="Cambria Math" panose="02040503050406030204" pitchFamily="18" charset="0"/>
                        </a:rPr>
                        <m:t>nonlinear</m:t>
                      </m:r>
                      <m:r>
                        <a:rPr lang="en-US" b="0" i="0" smtClean="0">
                          <a:latin typeface="Cambria Math" panose="02040503050406030204" pitchFamily="18" charset="0"/>
                        </a:rPr>
                        <m:t> </m:t>
                      </m:r>
                      <m:r>
                        <m:rPr>
                          <m:sty m:val="p"/>
                        </m:rPr>
                        <a:rPr lang="en-US" b="0" i="0" smtClean="0">
                          <a:latin typeface="Cambria Math" panose="02040503050406030204" pitchFamily="18" charset="0"/>
                        </a:rPr>
                        <m:t>relationship</m:t>
                      </m:r>
                    </m:oMath>
                  </m:oMathPara>
                </a14:m>
                <a:endParaRPr lang="en-US" dirty="0"/>
              </a:p>
            </p:txBody>
          </p:sp>
        </mc:Choice>
        <mc:Fallback xmlns="">
          <p:sp>
            <p:nvSpPr>
              <p:cNvPr id="22" name="Rectangle 21">
                <a:extLst>
                  <a:ext uri="{FF2B5EF4-FFF2-40B4-BE49-F238E27FC236}">
                    <a16:creationId xmlns:a16="http://schemas.microsoft.com/office/drawing/2014/main" id="{A3F47C25-340E-46AA-9780-D7B16BB31899}"/>
                  </a:ext>
                </a:extLst>
              </p:cNvPr>
              <p:cNvSpPr>
                <a:spLocks noRot="1" noChangeAspect="1" noMove="1" noResize="1" noEditPoints="1" noAdjustHandles="1" noChangeArrowheads="1" noChangeShapeType="1" noTextEdit="1"/>
              </p:cNvSpPr>
              <p:nvPr/>
            </p:nvSpPr>
            <p:spPr>
              <a:xfrm>
                <a:off x="5396868" y="5454474"/>
                <a:ext cx="3276597" cy="369332"/>
              </a:xfrm>
              <a:prstGeom prst="rect">
                <a:avLst/>
              </a:prstGeom>
              <a:blipFill>
                <a:blip r:embed="rId8"/>
                <a:stretch>
                  <a:fillRect b="-15000"/>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BEEFFD2D-199B-4EAD-B538-E9B63D2ADA18}"/>
              </a:ext>
            </a:extLst>
          </p:cNvPr>
          <p:cNvCxnSpPr/>
          <p:nvPr/>
        </p:nvCxnSpPr>
        <p:spPr>
          <a:xfrm flipH="1">
            <a:off x="4815841" y="5638800"/>
            <a:ext cx="594359" cy="381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F88F6E4-E19B-45DA-90A7-406D68333E85}"/>
                  </a:ext>
                </a:extLst>
              </p:cNvPr>
              <p:cNvSpPr/>
              <p:nvPr/>
            </p:nvSpPr>
            <p:spPr>
              <a:xfrm>
                <a:off x="8050659" y="1476504"/>
                <a:ext cx="788541"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Power</m:t>
                      </m:r>
                    </m:oMath>
                  </m:oMathPara>
                </a14:m>
                <a:endParaRPr lang="en-US" b="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term</m:t>
                      </m:r>
                    </m:oMath>
                  </m:oMathPara>
                </a14:m>
                <a:endParaRPr lang="en-US" dirty="0"/>
              </a:p>
            </p:txBody>
          </p:sp>
        </mc:Choice>
        <mc:Fallback xmlns="">
          <p:sp>
            <p:nvSpPr>
              <p:cNvPr id="25" name="Rectangle 24">
                <a:extLst>
                  <a:ext uri="{FF2B5EF4-FFF2-40B4-BE49-F238E27FC236}">
                    <a16:creationId xmlns:a16="http://schemas.microsoft.com/office/drawing/2014/main" id="{3F88F6E4-E19B-45DA-90A7-406D68333E85}"/>
                  </a:ext>
                </a:extLst>
              </p:cNvPr>
              <p:cNvSpPr>
                <a:spLocks noRot="1" noChangeAspect="1" noMove="1" noResize="1" noEditPoints="1" noAdjustHandles="1" noChangeArrowheads="1" noChangeShapeType="1" noTextEdit="1"/>
              </p:cNvSpPr>
              <p:nvPr/>
            </p:nvSpPr>
            <p:spPr>
              <a:xfrm>
                <a:off x="8050659" y="1476504"/>
                <a:ext cx="788541" cy="646331"/>
              </a:xfrm>
              <a:prstGeom prst="rect">
                <a:avLst/>
              </a:prstGeom>
              <a:blipFill>
                <a:blip r:embed="rId9"/>
                <a:stretch>
                  <a:fillRect r="-31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09AD475-04B3-4F39-8113-12462F03B180}"/>
                  </a:ext>
                </a:extLst>
              </p:cNvPr>
              <p:cNvSpPr/>
              <p:nvPr/>
            </p:nvSpPr>
            <p:spPr>
              <a:xfrm>
                <a:off x="373819" y="1219200"/>
                <a:ext cx="2521781" cy="369332"/>
              </a:xfrm>
              <a:prstGeom prst="rect">
                <a:avLst/>
              </a:prstGeom>
            </p:spPr>
            <p:txBody>
              <a:bodyPr wrap="none">
                <a:spAutoFit/>
              </a:bodyPr>
              <a:lstStyle/>
              <a:p>
                <a14:m>
                  <m:oMath xmlns:m="http://schemas.openxmlformats.org/officeDocument/2006/math">
                    <m:sSub>
                      <m:sSubPr>
                        <m:ctrlPr>
                          <a:rPr lang="en-US" b="1" i="1" smtClean="0">
                            <a:latin typeface="Cambria Math" panose="02040503050406030204" pitchFamily="18" charset="0"/>
                          </a:rPr>
                        </m:ctrlPr>
                      </m:sSubPr>
                      <m:e>
                        <m:r>
                          <m:rPr>
                            <m:nor/>
                          </m:rPr>
                          <a:rPr lang="en-US" b="1" i="0" dirty="0" smtClean="0"/>
                          <m:t>Possible</m:t>
                        </m:r>
                        <m:r>
                          <a:rPr lang="en-US" b="1" i="1" dirty="0" smtClean="0">
                            <a:latin typeface="Cambria Math" panose="02040503050406030204" pitchFamily="18" charset="0"/>
                          </a:rPr>
                          <m:t> </m:t>
                        </m:r>
                        <m:r>
                          <a:rPr lang="en-US" b="1" i="1">
                            <a:latin typeface="Cambria Math" panose="02040503050406030204" pitchFamily="18" charset="0"/>
                          </a:rPr>
                          <m:t>𝒄</m:t>
                        </m:r>
                      </m:e>
                      <m:sub>
                        <m:r>
                          <a:rPr lang="en-US" b="1" i="1">
                            <a:latin typeface="Cambria Math" panose="02040503050406030204" pitchFamily="18" charset="0"/>
                          </a:rPr>
                          <m:t>𝒎𝒐𝒅</m:t>
                        </m:r>
                      </m:sub>
                    </m:sSub>
                  </m:oMath>
                </a14:m>
                <a:r>
                  <a:rPr lang="en-US" b="1" dirty="0"/>
                  <a:t> Options</a:t>
                </a:r>
              </a:p>
            </p:txBody>
          </p:sp>
        </mc:Choice>
        <mc:Fallback xmlns="">
          <p:sp>
            <p:nvSpPr>
              <p:cNvPr id="20" name="Rectangle 19">
                <a:extLst>
                  <a:ext uri="{FF2B5EF4-FFF2-40B4-BE49-F238E27FC236}">
                    <a16:creationId xmlns:a16="http://schemas.microsoft.com/office/drawing/2014/main" id="{F09AD475-04B3-4F39-8113-12462F03B180}"/>
                  </a:ext>
                </a:extLst>
              </p:cNvPr>
              <p:cNvSpPr>
                <a:spLocks noRot="1" noChangeAspect="1" noMove="1" noResize="1" noEditPoints="1" noAdjustHandles="1" noChangeArrowheads="1" noChangeShapeType="1" noTextEdit="1"/>
              </p:cNvSpPr>
              <p:nvPr/>
            </p:nvSpPr>
            <p:spPr>
              <a:xfrm>
                <a:off x="373819" y="1219200"/>
                <a:ext cx="2521781" cy="369332"/>
              </a:xfrm>
              <a:prstGeom prst="rect">
                <a:avLst/>
              </a:prstGeom>
              <a:blipFill>
                <a:blip r:embed="rId10"/>
                <a:stretch>
                  <a:fillRect t="-8197" r="-1208"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DE644D53-2727-4932-8407-ABD580BCEB7D}"/>
                  </a:ext>
                </a:extLst>
              </p:cNvPr>
              <p:cNvGraphicFramePr>
                <a:graphicFrameLocks noGrp="1"/>
              </p:cNvGraphicFramePr>
              <p:nvPr>
                <p:extLst>
                  <p:ext uri="{D42A27DB-BD31-4B8C-83A1-F6EECF244321}">
                    <p14:modId xmlns:p14="http://schemas.microsoft.com/office/powerpoint/2010/main" val="3187121275"/>
                  </p:ext>
                </p:extLst>
              </p:nvPr>
            </p:nvGraphicFramePr>
            <p:xfrm>
              <a:off x="654307" y="1661160"/>
              <a:ext cx="1799333" cy="5120640"/>
            </p:xfrm>
            <a:graphic>
              <a:graphicData uri="http://schemas.openxmlformats.org/drawingml/2006/table">
                <a:tbl>
                  <a:tblPr firstRow="1" bandRow="1">
                    <a:tableStyleId>{2D5ABB26-0587-4C30-8999-92F81FD0307C}</a:tableStyleId>
                  </a:tblPr>
                  <a:tblGrid>
                    <a:gridCol w="346026">
                      <a:extLst>
                        <a:ext uri="{9D8B030D-6E8A-4147-A177-3AD203B41FA5}">
                          <a16:colId xmlns:a16="http://schemas.microsoft.com/office/drawing/2014/main" val="963912719"/>
                        </a:ext>
                      </a:extLst>
                    </a:gridCol>
                    <a:gridCol w="1453307">
                      <a:extLst>
                        <a:ext uri="{9D8B030D-6E8A-4147-A177-3AD203B41FA5}">
                          <a16:colId xmlns:a16="http://schemas.microsoft.com/office/drawing/2014/main" val="1710758500"/>
                        </a:ext>
                      </a:extLst>
                    </a:gridCol>
                  </a:tblGrid>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05301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368908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2</m:t>
                                        </m:r>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311902"/>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2</m:t>
                                        </m:r>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327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𝑏</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28489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𝑏</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369410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97401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min</m:t>
                                        </m:r>
                                        <m:r>
                                          <a:rPr lang="en-US" sz="1400">
                                            <a:effectLst/>
                                            <a:latin typeface="Cambria Math" panose="02040503050406030204" pitchFamily="18" charset="0"/>
                                          </a:rPr>
                                          <m:t>(</m:t>
                                        </m:r>
                                        <m:r>
                                          <a:rPr lang="en-US" sz="1400">
                                            <a:effectLst/>
                                            <a:latin typeface="Cambria Math" panose="02040503050406030204" pitchFamily="18" charset="0"/>
                                          </a:rPr>
                                          <m:t>𝑐</m:t>
                                        </m:r>
                                      </m:e>
                                      <m:sub>
                                        <m:r>
                                          <a:rPr lang="en-US" sz="1400">
                                            <a:effectLst/>
                                            <a:latin typeface="Cambria Math" panose="02040503050406030204" pitchFamily="18" charset="0"/>
                                          </a:rPr>
                                          <m:t>𝑠𝑜</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𝑠𝑖</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𝑐</m:t>
                                        </m:r>
                                      </m:e>
                                      <m:sub>
                                        <m:r>
                                          <a:rPr lang="en-US" sz="1400">
                                            <a:effectLst/>
                                            <a:latin typeface="Cambria Math" panose="02040503050406030204" pitchFamily="18" charset="0"/>
                                          </a:rPr>
                                          <m:t>𝑏</m:t>
                                        </m:r>
                                      </m:sub>
                                    </m:sSub>
                                    <m:r>
                                      <a:rPr lang="en-US" sz="1400">
                                        <a:effectLst/>
                                        <a:latin typeface="Cambria Math" panose="02040503050406030204" pitchFamily="18" charset="0"/>
                                      </a:rPr>
                                      <m:t>)</m:t>
                                    </m:r>
                                  </m:num>
                                  <m:den>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𝑑</m:t>
                                        </m:r>
                                      </m:e>
                                      <m:sub>
                                        <m:r>
                                          <a:rPr lang="en-US" sz="1400">
                                            <a:effectLst/>
                                            <a:latin typeface="Cambria Math" panose="02040503050406030204" pitchFamily="18" charset="0"/>
                                          </a:rPr>
                                          <m:t>𝑏</m:t>
                                        </m:r>
                                      </m:sub>
                                    </m:sSub>
                                  </m:den>
                                </m:f>
                              </m:oMath>
                            </m:oMathPara>
                          </a14:m>
                          <a:endPar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9471194"/>
                      </a:ext>
                    </a:extLst>
                  </a:tr>
                </a:tbl>
              </a:graphicData>
            </a:graphic>
          </p:graphicFrame>
        </mc:Choice>
        <mc:Fallback xmlns="">
          <p:graphicFrame>
            <p:nvGraphicFramePr>
              <p:cNvPr id="21" name="Table 20">
                <a:extLst>
                  <a:ext uri="{FF2B5EF4-FFF2-40B4-BE49-F238E27FC236}">
                    <a16:creationId xmlns:a16="http://schemas.microsoft.com/office/drawing/2014/main" id="{DE644D53-2727-4932-8407-ABD580BCEB7D}"/>
                  </a:ext>
                </a:extLst>
              </p:cNvPr>
              <p:cNvGraphicFramePr>
                <a:graphicFrameLocks noGrp="1"/>
              </p:cNvGraphicFramePr>
              <p:nvPr>
                <p:extLst>
                  <p:ext uri="{D42A27DB-BD31-4B8C-83A1-F6EECF244321}">
                    <p14:modId xmlns:p14="http://schemas.microsoft.com/office/powerpoint/2010/main" val="3187121275"/>
                  </p:ext>
                </p:extLst>
              </p:nvPr>
            </p:nvGraphicFramePr>
            <p:xfrm>
              <a:off x="654307" y="1661160"/>
              <a:ext cx="1799333" cy="5120640"/>
            </p:xfrm>
            <a:graphic>
              <a:graphicData uri="http://schemas.openxmlformats.org/drawingml/2006/table">
                <a:tbl>
                  <a:tblPr firstRow="1" bandRow="1">
                    <a:tableStyleId>{2D5ABB26-0587-4C30-8999-92F81FD0307C}</a:tableStyleId>
                  </a:tblPr>
                  <a:tblGrid>
                    <a:gridCol w="346026">
                      <a:extLst>
                        <a:ext uri="{9D8B030D-6E8A-4147-A177-3AD203B41FA5}">
                          <a16:colId xmlns:a16="http://schemas.microsoft.com/office/drawing/2014/main" val="963912719"/>
                        </a:ext>
                      </a:extLst>
                    </a:gridCol>
                    <a:gridCol w="1453307">
                      <a:extLst>
                        <a:ext uri="{9D8B030D-6E8A-4147-A177-3AD203B41FA5}">
                          <a16:colId xmlns:a16="http://schemas.microsoft.com/office/drawing/2014/main" val="1710758500"/>
                        </a:ext>
                      </a:extLst>
                    </a:gridCol>
                  </a:tblGrid>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4268" t="-952" r="-837" b="-702857"/>
                          </a:stretch>
                        </a:blipFill>
                      </a:tcPr>
                    </a:tc>
                    <a:extLst>
                      <a:ext uri="{0D108BD9-81ED-4DB2-BD59-A6C34878D82A}">
                        <a16:rowId xmlns:a16="http://schemas.microsoft.com/office/drawing/2014/main" val="239905301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4268" t="-100952" r="-837" b="-602857"/>
                          </a:stretch>
                        </a:blipFill>
                      </a:tcPr>
                    </a:tc>
                    <a:extLst>
                      <a:ext uri="{0D108BD9-81ED-4DB2-BD59-A6C34878D82A}">
                        <a16:rowId xmlns:a16="http://schemas.microsoft.com/office/drawing/2014/main" val="400368908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4268" t="-200952" r="-837" b="-502857"/>
                          </a:stretch>
                        </a:blipFill>
                      </a:tcPr>
                    </a:tc>
                    <a:extLst>
                      <a:ext uri="{0D108BD9-81ED-4DB2-BD59-A6C34878D82A}">
                        <a16:rowId xmlns:a16="http://schemas.microsoft.com/office/drawing/2014/main" val="2951311902"/>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4268" t="-298113" r="-837" b="-398113"/>
                          </a:stretch>
                        </a:blipFill>
                      </a:tcPr>
                    </a:tc>
                    <a:extLst>
                      <a:ext uri="{0D108BD9-81ED-4DB2-BD59-A6C34878D82A}">
                        <a16:rowId xmlns:a16="http://schemas.microsoft.com/office/drawing/2014/main" val="637327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4268" t="-401905" r="-837" b="-301905"/>
                          </a:stretch>
                        </a:blipFill>
                      </a:tcPr>
                    </a:tc>
                    <a:extLst>
                      <a:ext uri="{0D108BD9-81ED-4DB2-BD59-A6C34878D82A}">
                        <a16:rowId xmlns:a16="http://schemas.microsoft.com/office/drawing/2014/main" val="2315284895"/>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4268" t="-501905" r="-837" b="-201905"/>
                          </a:stretch>
                        </a:blipFill>
                      </a:tcPr>
                    </a:tc>
                    <a:extLst>
                      <a:ext uri="{0D108BD9-81ED-4DB2-BD59-A6C34878D82A}">
                        <a16:rowId xmlns:a16="http://schemas.microsoft.com/office/drawing/2014/main" val="2573694103"/>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4268" t="-601905" r="-837" b="-101905"/>
                          </a:stretch>
                        </a:blipFill>
                      </a:tcPr>
                    </a:tc>
                    <a:extLst>
                      <a:ext uri="{0D108BD9-81ED-4DB2-BD59-A6C34878D82A}">
                        <a16:rowId xmlns:a16="http://schemas.microsoft.com/office/drawing/2014/main" val="1912974011"/>
                      </a:ext>
                    </a:extLst>
                  </a:tr>
                  <a:tr h="640080">
                    <a:tc>
                      <a:txBody>
                        <a:bodyPr/>
                        <a:lstStyle/>
                        <a:p>
                          <a:pPr marL="0" marR="0" algn="ctr">
                            <a:lnSpc>
                              <a:spcPct val="100000"/>
                            </a:lnSpc>
                            <a:spcBef>
                              <a:spcPts val="0"/>
                            </a:spcBef>
                            <a:spcAft>
                              <a:spcPts val="0"/>
                            </a:spcAft>
                          </a:pPr>
                          <a:r>
                            <a:rPr lang="en-US" sz="140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4268" t="-701905" r="-837" b="-1905"/>
                          </a:stretch>
                        </a:blipFill>
                      </a:tcPr>
                    </a:tc>
                    <a:extLst>
                      <a:ext uri="{0D108BD9-81ED-4DB2-BD59-A6C34878D82A}">
                        <a16:rowId xmlns:a16="http://schemas.microsoft.com/office/drawing/2014/main" val="3749471194"/>
                      </a:ext>
                    </a:extLst>
                  </a:tr>
                </a:tbl>
              </a:graphicData>
            </a:graphic>
          </p:graphicFrame>
        </mc:Fallback>
      </mc:AlternateContent>
    </p:spTree>
    <p:extLst>
      <p:ext uri="{BB962C8B-B14F-4D97-AF65-F5344CB8AC3E}">
        <p14:creationId xmlns:p14="http://schemas.microsoft.com/office/powerpoint/2010/main" val="1045526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Nonlinear regression analysis</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8381746-C259-4EA6-ACA8-BDC3F2493577}"/>
                  </a:ext>
                </a:extLst>
              </p:cNvPr>
              <p:cNvSpPr/>
              <p:nvPr/>
            </p:nvSpPr>
            <p:spPr>
              <a:xfrm>
                <a:off x="447676" y="1319283"/>
                <a:ext cx="3035575" cy="8196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𝑏𝑐</m:t>
                          </m:r>
                        </m:sub>
                      </m:sSub>
                      <m:r>
                        <a:rPr lang="en-US" sz="2000" i="0">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𝑓</m:t>
                                  </m:r>
                                </m:e>
                                <m:sub>
                                  <m:r>
                                    <a:rPr lang="en-US" sz="2000" i="1">
                                      <a:latin typeface="Cambria Math" panose="02040503050406030204" pitchFamily="18" charset="0"/>
                                    </a:rPr>
                                    <m:t>𝑐</m:t>
                                  </m:r>
                                </m:sub>
                                <m:sup>
                                  <m:r>
                                    <a:rPr lang="en-US" sz="2000" i="0">
                                      <a:latin typeface="Cambria Math" panose="02040503050406030204" pitchFamily="18" charset="0"/>
                                    </a:rPr>
                                    <m:t>′</m:t>
                                  </m:r>
                                </m:sup>
                              </m:sSubSup>
                            </m:e>
                          </m:d>
                        </m:e>
                        <m:sup>
                          <m:r>
                            <a:rPr lang="en-US" sz="2000" i="1">
                              <a:latin typeface="Cambria Math" panose="02040503050406030204" pitchFamily="18" charset="0"/>
                            </a:rPr>
                            <m:t>𝑥</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rPr>
                                        <m:t>𝑠</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1">
                              <a:latin typeface="Cambria Math" panose="02040503050406030204" pitchFamily="18" charset="0"/>
                            </a:rPr>
                            <m:t>𝑦</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𝑠𝑜</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1">
                              <a:latin typeface="Cambria Math" panose="02040503050406030204" pitchFamily="18" charset="0"/>
                            </a:rPr>
                            <m:t>𝑧</m:t>
                          </m:r>
                        </m:sup>
                      </m:sSup>
                    </m:oMath>
                  </m:oMathPara>
                </a14:m>
                <a:endParaRPr lang="en-US" sz="2000" dirty="0"/>
              </a:p>
            </p:txBody>
          </p:sp>
        </mc:Choice>
        <mc:Fallback xmlns="">
          <p:sp>
            <p:nvSpPr>
              <p:cNvPr id="11" name="Rectangle 10">
                <a:extLst>
                  <a:ext uri="{FF2B5EF4-FFF2-40B4-BE49-F238E27FC236}">
                    <a16:creationId xmlns:a16="http://schemas.microsoft.com/office/drawing/2014/main" id="{D8381746-C259-4EA6-ACA8-BDC3F2493577}"/>
                  </a:ext>
                </a:extLst>
              </p:cNvPr>
              <p:cNvSpPr>
                <a:spLocks noRot="1" noChangeAspect="1" noMove="1" noResize="1" noEditPoints="1" noAdjustHandles="1" noChangeArrowheads="1" noChangeShapeType="1" noTextEdit="1"/>
              </p:cNvSpPr>
              <p:nvPr/>
            </p:nvSpPr>
            <p:spPr>
              <a:xfrm>
                <a:off x="447676" y="1319283"/>
                <a:ext cx="3035575" cy="81964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99F84F0-84F1-48FE-88E0-652725C4E44D}"/>
                  </a:ext>
                </a:extLst>
              </p:cNvPr>
              <p:cNvSpPr/>
              <p:nvPr/>
            </p:nvSpPr>
            <p:spPr>
              <a:xfrm>
                <a:off x="1007744" y="2538481"/>
                <a:ext cx="4935856" cy="7838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rPr>
                          </m:ctrlPr>
                        </m:funcPr>
                        <m:fName>
                          <m:r>
                            <m:rPr>
                              <m:sty m:val="p"/>
                            </m:rPr>
                            <a:rPr lang="en-US" sz="2000">
                              <a:latin typeface="Cambria Math" panose="02040503050406030204" pitchFamily="18" charset="0"/>
                            </a:rPr>
                            <m:t>ln</m:t>
                          </m:r>
                        </m:fName>
                        <m:e>
                          <m:d>
                            <m:dPr>
                              <m:beg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d>
                                    <m:dPr>
                                      <m:endChr m:val=""/>
                                      <m:ctrlPr>
                                        <a:rPr lang="en-US" sz="2000" i="1">
                                          <a:latin typeface="Cambria Math" panose="02040503050406030204" pitchFamily="18" charset="0"/>
                                        </a:rPr>
                                      </m:ctrlPr>
                                    </m:dPr>
                                    <m:e>
                                      <m:r>
                                        <a:rPr lang="en-US" sz="2000" i="1">
                                          <a:latin typeface="Cambria Math" panose="02040503050406030204" pitchFamily="18" charset="0"/>
                                        </a:rPr>
                                        <m:t>𝑓</m:t>
                                      </m:r>
                                    </m:e>
                                  </m:d>
                                </m:e>
                                <m:sub>
                                  <m:r>
                                    <a:rPr lang="en-US" sz="2000" i="1">
                                      <a:latin typeface="Cambria Math" panose="02040503050406030204" pitchFamily="18" charset="0"/>
                                    </a:rPr>
                                    <m:t>𝑏𝑐</m:t>
                                  </m:r>
                                </m:sub>
                              </m:sSub>
                            </m:e>
                          </m:d>
                        </m:e>
                      </m:func>
                      <m:r>
                        <a:rPr lang="en-US" sz="2000" i="0">
                          <a:latin typeface="Cambria Math" panose="02040503050406030204" pitchFamily="18" charset="0"/>
                        </a:rPr>
                        <m:t>=</m:t>
                      </m:r>
                      <m:r>
                        <a:rPr lang="en-US" sz="2000" i="1">
                          <a:latin typeface="Cambria Math" panose="02040503050406030204" pitchFamily="18" charset="0"/>
                        </a:rPr>
                        <m:t>𝑥</m:t>
                      </m:r>
                      <m:func>
                        <m:funcPr>
                          <m:ctrlPr>
                            <a:rPr lang="en-US" sz="2000" i="1">
                              <a:latin typeface="Cambria Math" panose="02040503050406030204" pitchFamily="18" charset="0"/>
                            </a:rPr>
                          </m:ctrlPr>
                        </m:funcPr>
                        <m:fName>
                          <m:r>
                            <m:rPr>
                              <m:sty m:val="p"/>
                            </m:rPr>
                            <a:rPr lang="en-US" sz="2000" i="0">
                              <a:latin typeface="Cambria Math" panose="02040503050406030204" pitchFamily="18" charset="0"/>
                            </a:rPr>
                            <m:t>ln</m:t>
                          </m:r>
                        </m:fName>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𝑓</m:t>
                                  </m:r>
                                </m:e>
                                <m:sub>
                                  <m:r>
                                    <a:rPr lang="en-US" sz="2000" i="1">
                                      <a:latin typeface="Cambria Math" panose="02040503050406030204" pitchFamily="18" charset="0"/>
                                    </a:rPr>
                                    <m:t>𝑐</m:t>
                                  </m:r>
                                </m:sub>
                                <m:sup>
                                  <m:r>
                                    <a:rPr lang="en-US" sz="2000" i="0">
                                      <a:latin typeface="Cambria Math" panose="02040503050406030204" pitchFamily="18" charset="0"/>
                                    </a:rPr>
                                    <m:t>′</m:t>
                                  </m:r>
                                </m:sup>
                              </m:sSubSup>
                            </m:e>
                          </m:d>
                        </m:e>
                      </m:func>
                      <m:r>
                        <a:rPr lang="en-US" sz="2000" i="0">
                          <a:latin typeface="Cambria Math" panose="02040503050406030204" pitchFamily="18" charset="0"/>
                        </a:rPr>
                        <m:t>+</m:t>
                      </m:r>
                      <m:r>
                        <a:rPr lang="en-US" sz="2000" i="1">
                          <a:latin typeface="Cambria Math" panose="02040503050406030204" pitchFamily="18" charset="0"/>
                        </a:rPr>
                        <m:t>𝑦</m:t>
                      </m:r>
                      <m:func>
                        <m:funcPr>
                          <m:ctrlPr>
                            <a:rPr lang="en-US" sz="2000" i="1">
                              <a:latin typeface="Cambria Math" panose="02040503050406030204" pitchFamily="18" charset="0"/>
                            </a:rPr>
                          </m:ctrlPr>
                        </m:funcPr>
                        <m:fName>
                          <m:r>
                            <m:rPr>
                              <m:sty m:val="p"/>
                            </m:rPr>
                            <a:rPr lang="en-US" sz="2000" i="0">
                              <a:latin typeface="Cambria Math" panose="02040503050406030204" pitchFamily="18" charset="0"/>
                            </a:rPr>
                            <m:t>ln</m:t>
                          </m:r>
                        </m:fName>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rPr>
                                        <m:t>𝑠</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func>
                      <m:r>
                        <a:rPr lang="en-US" sz="2000" i="0">
                          <a:latin typeface="Cambria Math" panose="02040503050406030204" pitchFamily="18" charset="0"/>
                        </a:rPr>
                        <m:t>+</m:t>
                      </m:r>
                      <m:r>
                        <a:rPr lang="en-US" sz="2000" i="1">
                          <a:latin typeface="Cambria Math" panose="02040503050406030204" pitchFamily="18" charset="0"/>
                        </a:rPr>
                        <m:t>𝑧</m:t>
                      </m:r>
                      <m:func>
                        <m:funcPr>
                          <m:ctrlPr>
                            <a:rPr lang="en-US" sz="2000" i="1">
                              <a:latin typeface="Cambria Math" panose="02040503050406030204" pitchFamily="18" charset="0"/>
                            </a:rPr>
                          </m:ctrlPr>
                        </m:funcPr>
                        <m:fName>
                          <m:r>
                            <m:rPr>
                              <m:sty m:val="p"/>
                            </m:rPr>
                            <a:rPr lang="en-US" sz="2000" i="0">
                              <a:latin typeface="Cambria Math" panose="02040503050406030204" pitchFamily="18" charset="0"/>
                            </a:rPr>
                            <m:t>ln</m:t>
                          </m:r>
                        </m:fName>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𝑠𝑜</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func>
                    </m:oMath>
                  </m:oMathPara>
                </a14:m>
                <a:endParaRPr lang="en-US" sz="2000" dirty="0"/>
              </a:p>
            </p:txBody>
          </p:sp>
        </mc:Choice>
        <mc:Fallback xmlns="">
          <p:sp>
            <p:nvSpPr>
              <p:cNvPr id="12" name="Rectangle 11">
                <a:extLst>
                  <a:ext uri="{FF2B5EF4-FFF2-40B4-BE49-F238E27FC236}">
                    <a16:creationId xmlns:a16="http://schemas.microsoft.com/office/drawing/2014/main" id="{D99F84F0-84F1-48FE-88E0-652725C4E44D}"/>
                  </a:ext>
                </a:extLst>
              </p:cNvPr>
              <p:cNvSpPr>
                <a:spLocks noRot="1" noChangeAspect="1" noMove="1" noResize="1" noEditPoints="1" noAdjustHandles="1" noChangeArrowheads="1" noChangeShapeType="1" noTextEdit="1"/>
              </p:cNvSpPr>
              <p:nvPr/>
            </p:nvSpPr>
            <p:spPr>
              <a:xfrm>
                <a:off x="1007744" y="2538481"/>
                <a:ext cx="4935856" cy="7838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528DA41-83DA-412D-8831-78D256133779}"/>
                  </a:ext>
                </a:extLst>
              </p:cNvPr>
              <p:cNvSpPr/>
              <p:nvPr/>
            </p:nvSpPr>
            <p:spPr>
              <a:xfrm>
                <a:off x="6979920" y="2261001"/>
                <a:ext cx="1325880" cy="1338828"/>
              </a:xfrm>
              <a:prstGeom prst="rect">
                <a:avLst/>
              </a:prstGeom>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 0.28</m:t>
                      </m:r>
                    </m:oMath>
                  </m:oMathPara>
                </a14:m>
                <a:endParaRPr lang="en-US" i="1" dirty="0">
                  <a:solidFill>
                    <a:srgbClr val="000000"/>
                  </a:solidFill>
                  <a:latin typeface="Cambria Math" panose="02040503050406030204" pitchFamily="18" charset="0"/>
                  <a:ea typeface="Malgun Gothic" panose="020B0503020000020004" pitchFamily="34" charset="-127"/>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en-US"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 0.48</m:t>
                      </m:r>
                    </m:oMath>
                  </m:oMathPara>
                </a14:m>
                <a:endParaRPr lang="en-US" i="1" dirty="0">
                  <a:solidFill>
                    <a:srgbClr val="000000"/>
                  </a:solidFill>
                  <a:latin typeface="Cambria Math" panose="02040503050406030204" pitchFamily="18" charset="0"/>
                  <a:ea typeface="Malgun Gothic" panose="020B0503020000020004" pitchFamily="34" charset="-127"/>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𝑧</m:t>
                      </m:r>
                      <m:r>
                        <a:rPr lang="en-US"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 0.29</m:t>
                      </m:r>
                    </m:oMath>
                  </m:oMathPara>
                </a14:m>
                <a:endParaRPr lang="en-US" dirty="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16" name="Rectangle 15">
                <a:extLst>
                  <a:ext uri="{FF2B5EF4-FFF2-40B4-BE49-F238E27FC236}">
                    <a16:creationId xmlns:a16="http://schemas.microsoft.com/office/drawing/2014/main" id="{E528DA41-83DA-412D-8831-78D256133779}"/>
                  </a:ext>
                </a:extLst>
              </p:cNvPr>
              <p:cNvSpPr>
                <a:spLocks noRot="1" noChangeAspect="1" noMove="1" noResize="1" noEditPoints="1" noAdjustHandles="1" noChangeArrowheads="1" noChangeShapeType="1" noTextEdit="1"/>
              </p:cNvSpPr>
              <p:nvPr/>
            </p:nvSpPr>
            <p:spPr>
              <a:xfrm>
                <a:off x="6979920" y="2261001"/>
                <a:ext cx="1325880" cy="133882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4A0EF24-4A0A-451C-A217-26A1032896FF}"/>
                  </a:ext>
                </a:extLst>
              </p:cNvPr>
              <p:cNvSpPr/>
              <p:nvPr/>
            </p:nvSpPr>
            <p:spPr>
              <a:xfrm>
                <a:off x="1874693" y="3792742"/>
                <a:ext cx="3764107" cy="8446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𝑏𝑐</m:t>
                          </m:r>
                        </m:sub>
                      </m:sSub>
                      <m:r>
                        <a:rPr lang="en-US" sz="2000" i="0">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𝑓</m:t>
                                  </m:r>
                                </m:e>
                                <m:sub>
                                  <m:r>
                                    <a:rPr lang="en-US" sz="2000" i="1">
                                      <a:latin typeface="Cambria Math" panose="02040503050406030204" pitchFamily="18" charset="0"/>
                                    </a:rPr>
                                    <m:t>𝑐</m:t>
                                  </m:r>
                                </m:sub>
                                <m:sup>
                                  <m:r>
                                    <a:rPr lang="en-US" sz="2000" i="0">
                                      <a:latin typeface="Cambria Math" panose="02040503050406030204" pitchFamily="18" charset="0"/>
                                    </a:rPr>
                                    <m:t>′</m:t>
                                  </m:r>
                                </m:sup>
                              </m:sSubSup>
                            </m:e>
                          </m:d>
                        </m:e>
                        <m:sup>
                          <m:r>
                            <a:rPr lang="en-US" sz="2000" i="0">
                              <a:latin typeface="Cambria Math" panose="02040503050406030204" pitchFamily="18" charset="0"/>
                            </a:rPr>
                            <m:t>0.28</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rPr>
                                        <m:t>𝑠</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0">
                              <a:latin typeface="Cambria Math" panose="02040503050406030204" pitchFamily="18" charset="0"/>
                            </a:rPr>
                            <m:t>0.48</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𝑠𝑜</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0">
                              <a:latin typeface="Cambria Math" panose="02040503050406030204" pitchFamily="18" charset="0"/>
                            </a:rPr>
                            <m:t>0.29</m:t>
                          </m:r>
                        </m:sup>
                      </m:sSup>
                    </m:oMath>
                  </m:oMathPara>
                </a14:m>
                <a:endParaRPr lang="en-US" sz="2000" dirty="0"/>
              </a:p>
            </p:txBody>
          </p:sp>
        </mc:Choice>
        <mc:Fallback xmlns="">
          <p:sp>
            <p:nvSpPr>
              <p:cNvPr id="17" name="Rectangle 16">
                <a:extLst>
                  <a:ext uri="{FF2B5EF4-FFF2-40B4-BE49-F238E27FC236}">
                    <a16:creationId xmlns:a16="http://schemas.microsoft.com/office/drawing/2014/main" id="{84A0EF24-4A0A-451C-A217-26A1032896FF}"/>
                  </a:ext>
                </a:extLst>
              </p:cNvPr>
              <p:cNvSpPr>
                <a:spLocks noRot="1" noChangeAspect="1" noMove="1" noResize="1" noEditPoints="1" noAdjustHandles="1" noChangeArrowheads="1" noChangeShapeType="1" noTextEdit="1"/>
              </p:cNvSpPr>
              <p:nvPr/>
            </p:nvSpPr>
            <p:spPr>
              <a:xfrm>
                <a:off x="1874693" y="3792742"/>
                <a:ext cx="3764107" cy="84465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10E9A63-28AB-49B3-A70A-151863FB3530}"/>
                  </a:ext>
                </a:extLst>
              </p:cNvPr>
              <p:cNvSpPr/>
              <p:nvPr/>
            </p:nvSpPr>
            <p:spPr>
              <a:xfrm>
                <a:off x="2708176" y="5244939"/>
                <a:ext cx="3661515" cy="849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𝑏𝑐</m:t>
                          </m:r>
                        </m:sub>
                      </m:sSub>
                      <m:r>
                        <a:rPr lang="en-US" sz="2000" i="0">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𝑓</m:t>
                                  </m:r>
                                </m:e>
                                <m:sub>
                                  <m:r>
                                    <a:rPr lang="en-US" sz="2000" i="1">
                                      <a:latin typeface="Cambria Math" panose="02040503050406030204" pitchFamily="18" charset="0"/>
                                    </a:rPr>
                                    <m:t>𝑐</m:t>
                                  </m:r>
                                </m:sub>
                                <m:sup>
                                  <m:r>
                                    <a:rPr lang="en-US" sz="2000" i="0">
                                      <a:latin typeface="Cambria Math" panose="02040503050406030204" pitchFamily="18" charset="0"/>
                                    </a:rPr>
                                    <m:t>′</m:t>
                                  </m:r>
                                </m:sup>
                              </m:sSubSup>
                            </m:e>
                          </m:d>
                        </m:e>
                        <m:sup>
                          <m:r>
                            <a:rPr lang="en-US" sz="2000" i="0">
                              <a:latin typeface="Cambria Math" panose="02040503050406030204" pitchFamily="18" charset="0"/>
                            </a:rPr>
                            <m:t>0.25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rPr>
                                        <m:t>𝑠</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0">
                              <a:latin typeface="Cambria Math" panose="02040503050406030204" pitchFamily="18" charset="0"/>
                            </a:rPr>
                            <m:t>0.5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𝑠𝑜</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0">
                              <a:latin typeface="Cambria Math" panose="02040503050406030204" pitchFamily="18" charset="0"/>
                            </a:rPr>
                            <m:t>0.25</m:t>
                          </m:r>
                        </m:sup>
                      </m:sSup>
                    </m:oMath>
                  </m:oMathPara>
                </a14:m>
                <a:endParaRPr lang="en-US" sz="2000" dirty="0"/>
              </a:p>
            </p:txBody>
          </p:sp>
        </mc:Choice>
        <mc:Fallback xmlns="">
          <p:sp>
            <p:nvSpPr>
              <p:cNvPr id="18" name="Rectangle 17">
                <a:extLst>
                  <a:ext uri="{FF2B5EF4-FFF2-40B4-BE49-F238E27FC236}">
                    <a16:creationId xmlns:a16="http://schemas.microsoft.com/office/drawing/2014/main" id="{C10E9A63-28AB-49B3-A70A-151863FB3530}"/>
                  </a:ext>
                </a:extLst>
              </p:cNvPr>
              <p:cNvSpPr>
                <a:spLocks noRot="1" noChangeAspect="1" noMove="1" noResize="1" noEditPoints="1" noAdjustHandles="1" noChangeArrowheads="1" noChangeShapeType="1" noTextEdit="1"/>
              </p:cNvSpPr>
              <p:nvPr/>
            </p:nvSpPr>
            <p:spPr>
              <a:xfrm>
                <a:off x="2708176" y="5244939"/>
                <a:ext cx="3661515" cy="849079"/>
              </a:xfrm>
              <a:prstGeom prst="rect">
                <a:avLst/>
              </a:prstGeom>
              <a:blipFill>
                <a:blip r:embed="rId7"/>
                <a:stretch>
                  <a:fillRect/>
                </a:stretch>
              </a:blipFill>
            </p:spPr>
            <p:txBody>
              <a:bodyPr/>
              <a:lstStyle/>
              <a:p>
                <a:r>
                  <a:rPr lang="en-US">
                    <a:noFill/>
                  </a:rPr>
                  <a:t> </a:t>
                </a:r>
              </a:p>
            </p:txBody>
          </p:sp>
        </mc:Fallback>
      </mc:AlternateContent>
      <p:sp>
        <p:nvSpPr>
          <p:cNvPr id="20" name="Arrow: Down 19">
            <a:extLst>
              <a:ext uri="{FF2B5EF4-FFF2-40B4-BE49-F238E27FC236}">
                <a16:creationId xmlns:a16="http://schemas.microsoft.com/office/drawing/2014/main" id="{E73557BD-1D64-44DC-804E-878F05D4BA19}"/>
              </a:ext>
            </a:extLst>
          </p:cNvPr>
          <p:cNvSpPr/>
          <p:nvPr/>
        </p:nvSpPr>
        <p:spPr>
          <a:xfrm>
            <a:off x="2209800" y="2261001"/>
            <a:ext cx="304801" cy="368920"/>
          </a:xfrm>
          <a:prstGeom prst="downArrow">
            <a:avLst/>
          </a:prstGeom>
          <a:solidFill>
            <a:srgbClr val="FEBF62"/>
          </a:solidFill>
          <a:ln>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9551CAC4-8CA3-48A2-81E4-509708F96190}"/>
              </a:ext>
            </a:extLst>
          </p:cNvPr>
          <p:cNvSpPr/>
          <p:nvPr/>
        </p:nvSpPr>
        <p:spPr>
          <a:xfrm rot="16200000">
            <a:off x="6356660" y="2745955"/>
            <a:ext cx="304801" cy="368920"/>
          </a:xfrm>
          <a:prstGeom prst="downArrow">
            <a:avLst/>
          </a:prstGeom>
          <a:solidFill>
            <a:srgbClr val="FEBF62"/>
          </a:solidFill>
          <a:ln>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806C4FAB-7635-4BC1-A263-569F7E4BC7B0}"/>
              </a:ext>
            </a:extLst>
          </p:cNvPr>
          <p:cNvSpPr/>
          <p:nvPr/>
        </p:nvSpPr>
        <p:spPr>
          <a:xfrm>
            <a:off x="4419599" y="4736480"/>
            <a:ext cx="304801" cy="368920"/>
          </a:xfrm>
          <a:prstGeom prst="downArrow">
            <a:avLst/>
          </a:prstGeom>
          <a:solidFill>
            <a:srgbClr val="FEBF62"/>
          </a:solidFill>
          <a:ln>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F28F8C0C-1E79-4F9C-92DB-F764C61F0559}"/>
              </a:ext>
            </a:extLst>
          </p:cNvPr>
          <p:cNvSpPr/>
          <p:nvPr/>
        </p:nvSpPr>
        <p:spPr>
          <a:xfrm>
            <a:off x="3276599" y="3349654"/>
            <a:ext cx="304801" cy="368920"/>
          </a:xfrm>
          <a:prstGeom prst="downArrow">
            <a:avLst/>
          </a:prstGeom>
          <a:solidFill>
            <a:srgbClr val="FEBF62"/>
          </a:solidFill>
          <a:ln>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D1EE01-A002-4DC7-9E38-6545AB83EB9C}"/>
              </a:ext>
            </a:extLst>
          </p:cNvPr>
          <p:cNvSpPr/>
          <p:nvPr/>
        </p:nvSpPr>
        <p:spPr>
          <a:xfrm>
            <a:off x="2708175" y="5212050"/>
            <a:ext cx="3764107" cy="1014693"/>
          </a:xfrm>
          <a:prstGeom prst="rect">
            <a:avLst/>
          </a:prstGeom>
          <a:noFill/>
          <a:ln w="28575">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EFC68872-A116-4F55-9F7A-1A810AFF4C1C}"/>
              </a:ext>
            </a:extLst>
          </p:cNvPr>
          <p:cNvSpPr txBox="1">
            <a:spLocks/>
          </p:cNvSpPr>
          <p:nvPr/>
        </p:nvSpPr>
        <p:spPr>
          <a:xfrm>
            <a:off x="4648200" y="27108"/>
            <a:ext cx="4495801"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3. bond modeling - unconfined</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9CF0231-2B24-44B7-A5BC-06A9DCB5E062}"/>
                  </a:ext>
                </a:extLst>
              </p:cNvPr>
              <p:cNvSpPr/>
              <p:nvPr/>
            </p:nvSpPr>
            <p:spPr>
              <a:xfrm>
                <a:off x="228600" y="5473270"/>
                <a:ext cx="2606538" cy="458074"/>
              </a:xfrm>
              <a:prstGeom prst="rect">
                <a:avLst/>
              </a:prstGeom>
            </p:spPr>
            <p:txBody>
              <a:bodyPr wrap="square">
                <a:spAutoFit/>
              </a:bodyPr>
              <a:lstStyle/>
              <a:p>
                <a:pPr algn="ctr">
                  <a:lnSpc>
                    <a:spcPct val="150000"/>
                  </a:lnSpc>
                </a:pPr>
                <a14:m>
                  <m:oMath xmlns:m="http://schemas.openxmlformats.org/officeDocument/2006/math">
                    <m:r>
                      <m:rPr>
                        <m:sty m:val="p"/>
                      </m:rPr>
                      <a:rPr lang="en-US" b="0" i="0"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Simplified</m:t>
                    </m:r>
                    <m:r>
                      <a:rPr lang="en-US" b="0" i="0"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en-US" b="0" i="0"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Powers</m:t>
                    </m:r>
                  </m:oMath>
                </a14:m>
                <a:r>
                  <a:rPr lang="en-US" dirty="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a:t>
                </a:r>
              </a:p>
            </p:txBody>
          </p:sp>
        </mc:Choice>
        <mc:Fallback xmlns="">
          <p:sp>
            <p:nvSpPr>
              <p:cNvPr id="21" name="Rectangle 20">
                <a:extLst>
                  <a:ext uri="{FF2B5EF4-FFF2-40B4-BE49-F238E27FC236}">
                    <a16:creationId xmlns:a16="http://schemas.microsoft.com/office/drawing/2014/main" id="{D9CF0231-2B24-44B7-A5BC-06A9DCB5E062}"/>
                  </a:ext>
                </a:extLst>
              </p:cNvPr>
              <p:cNvSpPr>
                <a:spLocks noRot="1" noChangeAspect="1" noMove="1" noResize="1" noEditPoints="1" noAdjustHandles="1" noChangeArrowheads="1" noChangeShapeType="1" noTextEdit="1"/>
              </p:cNvSpPr>
              <p:nvPr/>
            </p:nvSpPr>
            <p:spPr>
              <a:xfrm>
                <a:off x="228600" y="5473270"/>
                <a:ext cx="2606538" cy="458074"/>
              </a:xfrm>
              <a:prstGeom prst="rect">
                <a:avLst/>
              </a:prstGeom>
              <a:blipFill>
                <a:blip r:embed="rId8"/>
                <a:stretch>
                  <a:fillRect b="-21333"/>
                </a:stretch>
              </a:blipFill>
            </p:spPr>
            <p:txBody>
              <a:bodyPr/>
              <a:lstStyle/>
              <a:p>
                <a:r>
                  <a:rPr lang="en-US">
                    <a:noFill/>
                  </a:rPr>
                  <a:t> </a:t>
                </a:r>
              </a:p>
            </p:txBody>
          </p:sp>
        </mc:Fallback>
      </mc:AlternateContent>
    </p:spTree>
    <p:extLst>
      <p:ext uri="{BB962C8B-B14F-4D97-AF65-F5344CB8AC3E}">
        <p14:creationId xmlns:p14="http://schemas.microsoft.com/office/powerpoint/2010/main" val="972847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BC68FF-5329-4592-BC53-6C2A64C8CD90}"/>
              </a:ext>
            </a:extLst>
          </p:cNvPr>
          <p:cNvPicPr>
            <a:picLocks noChangeAspect="1"/>
          </p:cNvPicPr>
          <p:nvPr/>
        </p:nvPicPr>
        <p:blipFill rotWithShape="1">
          <a:blip r:embed="rId3" cstate="email">
            <a:alphaModFix/>
            <a:extLst>
              <a:ext uri="{28A0092B-C50C-407E-A947-70E740481C1C}">
                <a14:useLocalDpi xmlns:a14="http://schemas.microsoft.com/office/drawing/2010/main" val="0"/>
              </a:ext>
            </a:extLst>
          </a:blip>
          <a:srcRect l="1795" r="424"/>
          <a:stretch/>
        </p:blipFill>
        <p:spPr>
          <a:xfrm>
            <a:off x="58670" y="2899649"/>
            <a:ext cx="4389120" cy="3252978"/>
          </a:xfrm>
          <a:prstGeom prst="rect">
            <a:avLst/>
          </a:prstGeom>
        </p:spPr>
      </p:pic>
      <p:pic>
        <p:nvPicPr>
          <p:cNvPr id="18" name="Picture 17">
            <a:extLst>
              <a:ext uri="{FF2B5EF4-FFF2-40B4-BE49-F238E27FC236}">
                <a16:creationId xmlns:a16="http://schemas.microsoft.com/office/drawing/2014/main" id="{38E33144-04D2-4182-835C-6183779A74F2}"/>
              </a:ext>
            </a:extLst>
          </p:cNvPr>
          <p:cNvPicPr>
            <a:picLocks noChangeAspect="1"/>
          </p:cNvPicPr>
          <p:nvPr/>
        </p:nvPicPr>
        <p:blipFill rotWithShape="1">
          <a:blip r:embed="rId4" cstate="email">
            <a:alphaModFix/>
            <a:extLst>
              <a:ext uri="{28A0092B-C50C-407E-A947-70E740481C1C}">
                <a14:useLocalDpi xmlns:a14="http://schemas.microsoft.com/office/drawing/2010/main" val="0"/>
              </a:ext>
            </a:extLst>
          </a:blip>
          <a:srcRect l="2118"/>
          <a:stretch/>
        </p:blipFill>
        <p:spPr>
          <a:xfrm>
            <a:off x="4696959" y="2899497"/>
            <a:ext cx="4389120" cy="3249602"/>
          </a:xfrm>
          <a:prstGeom prst="rect">
            <a:avLst/>
          </a:prstGeom>
        </p:spPr>
      </p:pic>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381000" y="548641"/>
            <a:ext cx="8957303"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Comparison of unconfined database to </a:t>
            </a:r>
            <a:r>
              <a:rPr lang="en-US" dirty="0" err="1"/>
              <a:t>aci</a:t>
            </a:r>
            <a:r>
              <a:rPr lang="en-US" dirty="0"/>
              <a:t> 318</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11527F05-3EB2-421F-9454-26C100A1896D}"/>
                  </a:ext>
                </a:extLst>
              </p:cNvPr>
              <p:cNvSpPr/>
              <p:nvPr/>
            </p:nvSpPr>
            <p:spPr>
              <a:xfrm>
                <a:off x="5097781" y="1720215"/>
                <a:ext cx="3308662" cy="7732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𝑏𝑐</m:t>
                          </m:r>
                        </m:sub>
                      </m:sSub>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𝑐</m:t>
                                  </m:r>
                                </m:sub>
                                <m:sup>
                                  <m:r>
                                    <a:rPr lang="en-US" i="0">
                                      <a:latin typeface="Cambria Math" panose="02040503050406030204" pitchFamily="18" charset="0"/>
                                    </a:rPr>
                                    <m:t>′</m:t>
                                  </m:r>
                                </m:sup>
                              </m:sSubSup>
                            </m:e>
                          </m:d>
                        </m:e>
                        <m:sup>
                          <m:r>
                            <a:rPr lang="en-US" i="0">
                              <a:latin typeface="Cambria Math" panose="02040503050406030204" pitchFamily="18" charset="0"/>
                            </a:rPr>
                            <m:t>0.25</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𝑠</m:t>
                                      </m:r>
                                    </m:sub>
                                  </m:sSub>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𝑏</m:t>
                                      </m:r>
                                    </m:sub>
                                  </m:sSub>
                                </m:den>
                              </m:f>
                            </m:e>
                          </m:d>
                        </m:e>
                        <m:sup>
                          <m:r>
                            <a:rPr lang="en-US" i="0">
                              <a:latin typeface="Cambria Math" panose="02040503050406030204" pitchFamily="18" charset="0"/>
                            </a:rPr>
                            <m:t>0.5</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𝑠𝑜</m:t>
                                      </m:r>
                                    </m:sub>
                                  </m:sSub>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𝑏</m:t>
                                      </m:r>
                                    </m:sub>
                                  </m:sSub>
                                </m:den>
                              </m:f>
                            </m:e>
                          </m:d>
                        </m:e>
                        <m:sup>
                          <m:r>
                            <a:rPr lang="en-US" i="0">
                              <a:latin typeface="Cambria Math" panose="02040503050406030204" pitchFamily="18" charset="0"/>
                            </a:rPr>
                            <m:t>0.25</m:t>
                          </m:r>
                        </m:sup>
                      </m:sSup>
                    </m:oMath>
                  </m:oMathPara>
                </a14:m>
                <a:endParaRPr lang="en-US" dirty="0"/>
              </a:p>
            </p:txBody>
          </p:sp>
        </mc:Choice>
        <mc:Fallback xmlns="">
          <p:sp>
            <p:nvSpPr>
              <p:cNvPr id="19" name="Rectangle 18">
                <a:extLst>
                  <a:ext uri="{FF2B5EF4-FFF2-40B4-BE49-F238E27FC236}">
                    <a16:creationId xmlns:a16="http://schemas.microsoft.com/office/drawing/2014/main" id="{11527F05-3EB2-421F-9454-26C100A1896D}"/>
                  </a:ext>
                </a:extLst>
              </p:cNvPr>
              <p:cNvSpPr>
                <a:spLocks noRot="1" noChangeAspect="1" noMove="1" noResize="1" noEditPoints="1" noAdjustHandles="1" noChangeArrowheads="1" noChangeShapeType="1" noTextEdit="1"/>
              </p:cNvSpPr>
              <p:nvPr/>
            </p:nvSpPr>
            <p:spPr>
              <a:xfrm>
                <a:off x="5097781" y="1720215"/>
                <a:ext cx="3308662" cy="7732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322B158-BAAB-4EC0-BDE9-34E650DC5739}"/>
                  </a:ext>
                </a:extLst>
              </p:cNvPr>
              <p:cNvSpPr/>
              <p:nvPr/>
            </p:nvSpPr>
            <p:spPr>
              <a:xfrm>
                <a:off x="491490" y="1710690"/>
                <a:ext cx="3307572" cy="764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𝑏</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40</m:t>
                          </m:r>
                          <m:r>
                            <a:rPr lang="en-US" i="1">
                              <a:latin typeface="Cambria Math" panose="02040503050406030204" pitchFamily="18" charset="0"/>
                            </a:rPr>
                            <m:t>𝜆</m:t>
                          </m:r>
                          <m:rad>
                            <m:radPr>
                              <m:degHide m:val="on"/>
                              <m:ctrlPr>
                                <a:rPr lang="en-US" i="1">
                                  <a:latin typeface="Cambria Math" panose="02040503050406030204" pitchFamily="18" charset="0"/>
                                </a:rPr>
                              </m:ctrlPr>
                            </m:radPr>
                            <m:deg/>
                            <m:e>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𝑐</m:t>
                                  </m:r>
                                </m:sub>
                                <m:sup>
                                  <m:r>
                                    <a:rPr lang="en-US" i="0">
                                      <a:latin typeface="Cambria Math" panose="02040503050406030204" pitchFamily="18" charset="0"/>
                                    </a:rPr>
                                    <m:t>′</m:t>
                                  </m:r>
                                </m:sup>
                              </m:sSubSup>
                            </m:e>
                          </m:rad>
                        </m:num>
                        <m:den>
                          <m:r>
                            <a:rPr lang="en-US" i="0">
                              <a:latin typeface="Cambria Math" panose="02040503050406030204" pitchFamily="18" charset="0"/>
                            </a:rPr>
                            <m:t>3</m:t>
                          </m:r>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𝑡</m:t>
                              </m:r>
                            </m:sub>
                          </m:sSub>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𝑒</m:t>
                              </m:r>
                            </m:sub>
                          </m:sSub>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𝑠</m:t>
                              </m:r>
                            </m:sub>
                          </m:sSub>
                        </m:den>
                      </m:f>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𝑑</m:t>
                                  </m:r>
                                </m:sub>
                              </m:sSub>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𝑏</m:t>
                                  </m:r>
                                </m:sub>
                              </m:sSub>
                            </m:den>
                          </m:f>
                        </m:e>
                      </m:d>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𝑏</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𝑡𝑟</m:t>
                                  </m:r>
                                </m:sub>
                              </m:sSub>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𝑏</m:t>
                                  </m:r>
                                </m:sub>
                              </m:sSub>
                            </m:den>
                          </m:f>
                        </m:e>
                      </m:d>
                    </m:oMath>
                  </m:oMathPara>
                </a14:m>
                <a:endParaRPr lang="en-US" dirty="0"/>
              </a:p>
            </p:txBody>
          </p:sp>
        </mc:Choice>
        <mc:Fallback xmlns="">
          <p:sp>
            <p:nvSpPr>
              <p:cNvPr id="9" name="Rectangle 8">
                <a:extLst>
                  <a:ext uri="{FF2B5EF4-FFF2-40B4-BE49-F238E27FC236}">
                    <a16:creationId xmlns:a16="http://schemas.microsoft.com/office/drawing/2014/main" id="{3322B158-BAAB-4EC0-BDE9-34E650DC5739}"/>
                  </a:ext>
                </a:extLst>
              </p:cNvPr>
              <p:cNvSpPr>
                <a:spLocks noRot="1" noChangeAspect="1" noMove="1" noResize="1" noEditPoints="1" noAdjustHandles="1" noChangeArrowheads="1" noChangeShapeType="1" noTextEdit="1"/>
              </p:cNvSpPr>
              <p:nvPr/>
            </p:nvSpPr>
            <p:spPr>
              <a:xfrm>
                <a:off x="491490" y="1710690"/>
                <a:ext cx="3307572" cy="764055"/>
              </a:xfrm>
              <a:prstGeom prst="rect">
                <a:avLst/>
              </a:prstGeom>
              <a:blipFill>
                <a:blip r:embed="rId6"/>
                <a:stretch>
                  <a:fillRect/>
                </a:stretch>
              </a:blipFill>
            </p:spPr>
            <p:txBody>
              <a:bodyPr/>
              <a:lstStyle/>
              <a:p>
                <a:r>
                  <a:rPr lang="en-US">
                    <a:noFill/>
                  </a:rPr>
                  <a:t> </a:t>
                </a:r>
              </a:p>
            </p:txBody>
          </p:sp>
        </mc:Fallback>
      </mc:AlternateContent>
      <p:sp>
        <p:nvSpPr>
          <p:cNvPr id="20" name="Content Placeholder 2">
            <a:extLst>
              <a:ext uri="{FF2B5EF4-FFF2-40B4-BE49-F238E27FC236}">
                <a16:creationId xmlns:a16="http://schemas.microsoft.com/office/drawing/2014/main" id="{FC65B0AB-5250-47A8-8AAA-BC2E3C633258}"/>
              </a:ext>
            </a:extLst>
          </p:cNvPr>
          <p:cNvSpPr txBox="1">
            <a:spLocks/>
          </p:cNvSpPr>
          <p:nvPr/>
        </p:nvSpPr>
        <p:spPr>
          <a:xfrm>
            <a:off x="152400" y="1198095"/>
            <a:ext cx="2438400" cy="45720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ACI 318-14</a:t>
            </a:r>
            <a:endParaRPr lang="en-US" sz="2000" dirty="0">
              <a:solidFill>
                <a:schemeClr val="tx1"/>
              </a:solidFill>
            </a:endParaRPr>
          </a:p>
        </p:txBody>
      </p:sp>
      <p:sp>
        <p:nvSpPr>
          <p:cNvPr id="21" name="Content Placeholder 2">
            <a:extLst>
              <a:ext uri="{FF2B5EF4-FFF2-40B4-BE49-F238E27FC236}">
                <a16:creationId xmlns:a16="http://schemas.microsoft.com/office/drawing/2014/main" id="{6C675984-AF29-46A3-8F71-345805DF8051}"/>
              </a:ext>
            </a:extLst>
          </p:cNvPr>
          <p:cNvSpPr txBox="1">
            <a:spLocks/>
          </p:cNvSpPr>
          <p:nvPr/>
        </p:nvSpPr>
        <p:spPr>
          <a:xfrm>
            <a:off x="4792981" y="1198095"/>
            <a:ext cx="3733800" cy="45720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Proposed Equation</a:t>
            </a:r>
            <a:endParaRPr lang="en-US" sz="2000" dirty="0">
              <a:solidFill>
                <a:schemeClr val="tx1"/>
              </a:solidFill>
            </a:endParaRPr>
          </a:p>
        </p:txBody>
      </p:sp>
      <p:sp>
        <p:nvSpPr>
          <p:cNvPr id="28" name="Title 1">
            <a:extLst>
              <a:ext uri="{FF2B5EF4-FFF2-40B4-BE49-F238E27FC236}">
                <a16:creationId xmlns:a16="http://schemas.microsoft.com/office/drawing/2014/main" id="{DCDAF567-D067-4562-BCCF-AEC3477CDC24}"/>
              </a:ext>
            </a:extLst>
          </p:cNvPr>
          <p:cNvSpPr txBox="1">
            <a:spLocks/>
          </p:cNvSpPr>
          <p:nvPr/>
        </p:nvSpPr>
        <p:spPr>
          <a:xfrm>
            <a:off x="4648200" y="27108"/>
            <a:ext cx="4495801"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3. bond modeling - unconfined</a:t>
            </a:r>
          </a:p>
        </p:txBody>
      </p:sp>
      <p:grpSp>
        <p:nvGrpSpPr>
          <p:cNvPr id="17" name="Group 16">
            <a:extLst>
              <a:ext uri="{FF2B5EF4-FFF2-40B4-BE49-F238E27FC236}">
                <a16:creationId xmlns:a16="http://schemas.microsoft.com/office/drawing/2014/main" id="{5568279F-B212-4D81-9DC5-607F17AF0918}"/>
              </a:ext>
            </a:extLst>
          </p:cNvPr>
          <p:cNvGrpSpPr/>
          <p:nvPr/>
        </p:nvGrpSpPr>
        <p:grpSpPr>
          <a:xfrm>
            <a:off x="2273799" y="3068065"/>
            <a:ext cx="1973580" cy="923330"/>
            <a:chOff x="2293620" y="3068065"/>
            <a:chExt cx="1973580" cy="923330"/>
          </a:xfrm>
        </p:grpSpPr>
        <p:sp>
          <p:nvSpPr>
            <p:cNvPr id="15" name="Rectangle 14">
              <a:extLst>
                <a:ext uri="{FF2B5EF4-FFF2-40B4-BE49-F238E27FC236}">
                  <a16:creationId xmlns:a16="http://schemas.microsoft.com/office/drawing/2014/main" id="{C4111183-C13F-4B21-8870-B438C949B212}"/>
                </a:ext>
              </a:extLst>
            </p:cNvPr>
            <p:cNvSpPr/>
            <p:nvPr/>
          </p:nvSpPr>
          <p:spPr>
            <a:xfrm>
              <a:off x="2514600" y="3068065"/>
              <a:ext cx="1752600"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C4EF860-1BB9-40D1-A05D-014AE3B9D550}"/>
                </a:ext>
              </a:extLst>
            </p:cNvPr>
            <p:cNvSpPr txBox="1"/>
            <p:nvPr/>
          </p:nvSpPr>
          <p:spPr>
            <a:xfrm>
              <a:off x="2293620" y="3068065"/>
              <a:ext cx="1905000" cy="923330"/>
            </a:xfrm>
            <a:prstGeom prst="rect">
              <a:avLst/>
            </a:prstGeom>
            <a:noFill/>
          </p:spPr>
          <p:txBody>
            <a:bodyPr wrap="square" rtlCol="0">
              <a:spAutoFit/>
            </a:bodyPr>
            <a:lstStyle/>
            <a:p>
              <a:pPr algn="r"/>
              <a:r>
                <a:rPr lang="en-US" dirty="0"/>
                <a:t>Avg. = 1.23</a:t>
              </a:r>
            </a:p>
            <a:p>
              <a:pPr algn="r"/>
              <a:r>
                <a:rPr lang="en-US" dirty="0"/>
                <a:t>Std. Dev. = 0.405</a:t>
              </a:r>
            </a:p>
            <a:p>
              <a:pPr algn="r"/>
              <a:r>
                <a:rPr lang="en-US" dirty="0"/>
                <a:t>COV = 0.328</a:t>
              </a:r>
            </a:p>
          </p:txBody>
        </p:sp>
      </p:grpSp>
      <p:grpSp>
        <p:nvGrpSpPr>
          <p:cNvPr id="16" name="Group 15">
            <a:extLst>
              <a:ext uri="{FF2B5EF4-FFF2-40B4-BE49-F238E27FC236}">
                <a16:creationId xmlns:a16="http://schemas.microsoft.com/office/drawing/2014/main" id="{F5FD0C43-6296-4DF7-B6CE-281653C6BA7C}"/>
              </a:ext>
            </a:extLst>
          </p:cNvPr>
          <p:cNvGrpSpPr/>
          <p:nvPr/>
        </p:nvGrpSpPr>
        <p:grpSpPr>
          <a:xfrm>
            <a:off x="6966262" y="3058960"/>
            <a:ext cx="1905000" cy="942089"/>
            <a:chOff x="6966262" y="3058960"/>
            <a:chExt cx="1905000" cy="942089"/>
          </a:xfrm>
        </p:grpSpPr>
        <p:sp>
          <p:nvSpPr>
            <p:cNvPr id="32" name="Rectangle 31">
              <a:extLst>
                <a:ext uri="{FF2B5EF4-FFF2-40B4-BE49-F238E27FC236}">
                  <a16:creationId xmlns:a16="http://schemas.microsoft.com/office/drawing/2014/main" id="{345F7173-D84E-405A-A560-35B9EBEBBFE4}"/>
                </a:ext>
              </a:extLst>
            </p:cNvPr>
            <p:cNvSpPr/>
            <p:nvPr/>
          </p:nvSpPr>
          <p:spPr>
            <a:xfrm>
              <a:off x="7042462" y="3077719"/>
              <a:ext cx="1752600"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8F4EF59-2B29-450E-A5F3-766E5D64275F}"/>
                </a:ext>
              </a:extLst>
            </p:cNvPr>
            <p:cNvSpPr txBox="1"/>
            <p:nvPr/>
          </p:nvSpPr>
          <p:spPr>
            <a:xfrm>
              <a:off x="6966262" y="3058960"/>
              <a:ext cx="1905000" cy="923330"/>
            </a:xfrm>
            <a:prstGeom prst="rect">
              <a:avLst/>
            </a:prstGeom>
            <a:noFill/>
          </p:spPr>
          <p:txBody>
            <a:bodyPr wrap="square" rtlCol="0">
              <a:spAutoFit/>
            </a:bodyPr>
            <a:lstStyle/>
            <a:p>
              <a:pPr algn="r"/>
              <a:r>
                <a:rPr lang="en-US" dirty="0"/>
                <a:t>Avg. = 1.00</a:t>
              </a:r>
            </a:p>
            <a:p>
              <a:pPr algn="r"/>
              <a:r>
                <a:rPr lang="en-US" dirty="0"/>
                <a:t>Std. Dev. = 0.155</a:t>
              </a:r>
            </a:p>
            <a:p>
              <a:pPr algn="r"/>
              <a:r>
                <a:rPr lang="en-US" dirty="0"/>
                <a:t>COV = 0.155</a:t>
              </a:r>
            </a:p>
          </p:txBody>
        </p:sp>
      </p:grpSp>
      <p:sp>
        <p:nvSpPr>
          <p:cNvPr id="10" name="Oval 9">
            <a:extLst>
              <a:ext uri="{FF2B5EF4-FFF2-40B4-BE49-F238E27FC236}">
                <a16:creationId xmlns:a16="http://schemas.microsoft.com/office/drawing/2014/main" id="{DB07545B-369F-4A0F-88F1-DF16DC757774}"/>
              </a:ext>
            </a:extLst>
          </p:cNvPr>
          <p:cNvSpPr/>
          <p:nvPr/>
        </p:nvSpPr>
        <p:spPr>
          <a:xfrm>
            <a:off x="3124200" y="1745669"/>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344CE30-B4B5-4F82-9C2B-2ABDA9973B29}"/>
              </a:ext>
            </a:extLst>
          </p:cNvPr>
          <p:cNvCxnSpPr/>
          <p:nvPr/>
        </p:nvCxnSpPr>
        <p:spPr>
          <a:xfrm flipV="1">
            <a:off x="3246120" y="1524000"/>
            <a:ext cx="335280" cy="7315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9E4843C-9955-4BDA-89A3-694BF95480CC}"/>
              </a:ext>
            </a:extLst>
          </p:cNvPr>
          <p:cNvSpPr/>
          <p:nvPr/>
        </p:nvSpPr>
        <p:spPr>
          <a:xfrm>
            <a:off x="3522265" y="1238759"/>
            <a:ext cx="553593" cy="400110"/>
          </a:xfrm>
          <a:prstGeom prst="rect">
            <a:avLst/>
          </a:prstGeom>
        </p:spPr>
        <p:txBody>
          <a:bodyPr wrap="square">
            <a:spAutoFit/>
          </a:bodyPr>
          <a:lstStyle/>
          <a:p>
            <a:r>
              <a:rPr lang="en-US" sz="2000" dirty="0">
                <a:solidFill>
                  <a:srgbClr val="FF0000"/>
                </a:solidFill>
              </a:rPr>
              <a:t>0</a:t>
            </a:r>
          </a:p>
        </p:txBody>
      </p:sp>
      <p:cxnSp>
        <p:nvCxnSpPr>
          <p:cNvPr id="22" name="Straight Connector 21">
            <a:extLst>
              <a:ext uri="{FF2B5EF4-FFF2-40B4-BE49-F238E27FC236}">
                <a16:creationId xmlns:a16="http://schemas.microsoft.com/office/drawing/2014/main" id="{48F7B0E4-BB6C-469B-AEFE-8D07F2A0AE78}"/>
              </a:ext>
            </a:extLst>
          </p:cNvPr>
          <p:cNvCxnSpPr>
            <a:cxnSpLocks/>
          </p:cNvCxnSpPr>
          <p:nvPr/>
        </p:nvCxnSpPr>
        <p:spPr>
          <a:xfrm>
            <a:off x="4648200" y="990600"/>
            <a:ext cx="0" cy="5943600"/>
          </a:xfrm>
          <a:prstGeom prst="line">
            <a:avLst/>
          </a:prstGeom>
          <a:ln w="28575">
            <a:solidFill>
              <a:srgbClr val="4850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437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6428D7-1745-4BB0-AAA4-8D3200DF6631}"/>
              </a:ext>
            </a:extLst>
          </p:cNvPr>
          <p:cNvGrpSpPr/>
          <p:nvPr/>
        </p:nvGrpSpPr>
        <p:grpSpPr>
          <a:xfrm>
            <a:off x="0" y="0"/>
            <a:ext cx="9144000" cy="1514211"/>
            <a:chOff x="0" y="0"/>
            <a:chExt cx="9144000" cy="1514211"/>
          </a:xfrm>
        </p:grpSpPr>
        <p:sp>
          <p:nvSpPr>
            <p:cNvPr id="3" name="TextBox 2">
              <a:extLst>
                <a:ext uri="{FF2B5EF4-FFF2-40B4-BE49-F238E27FC236}">
                  <a16:creationId xmlns:a16="http://schemas.microsoft.com/office/drawing/2014/main" id="{183091D1-64AC-4D58-8309-DBC8F0FACBB8}"/>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88379FFD-0DB7-409A-85A9-59B7E57AC2B3}"/>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D1ED21D-57A8-4A2A-9765-DB78C01E77F1}"/>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1C21B209-9CC6-42F8-9650-E6A12C4A0686}"/>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5154E16E-A707-4C4C-8EEC-FFA5D095BD7D}"/>
                </a:ext>
              </a:extLst>
            </p:cNvPr>
            <p:cNvSpPr txBox="1"/>
            <p:nvPr/>
          </p:nvSpPr>
          <p:spPr>
            <a:xfrm>
              <a:off x="457201" y="599811"/>
              <a:ext cx="8229600" cy="914400"/>
            </a:xfrm>
            <a:prstGeom prst="rect">
              <a:avLst/>
            </a:prstGeom>
            <a:solidFill>
              <a:schemeClr val="accent4">
                <a:lumMod val="50000"/>
              </a:schemeClr>
            </a:solidFill>
          </p:spPr>
          <p:txBody>
            <a:bodyPr wrap="square" rtlCol="0">
              <a:spAutoFit/>
            </a:bodyPr>
            <a:lstStyle/>
            <a:p>
              <a:endParaRPr lang="en-US" dirty="0"/>
            </a:p>
          </p:txBody>
        </p:sp>
      </p:grpSp>
      <p:sp>
        <p:nvSpPr>
          <p:cNvPr id="10" name="Title 9">
            <a:extLst>
              <a:ext uri="{FF2B5EF4-FFF2-40B4-BE49-F238E27FC236}">
                <a16:creationId xmlns:a16="http://schemas.microsoft.com/office/drawing/2014/main" id="{68D6CF59-6A88-4CF6-8FBA-8764C6B339B2}"/>
              </a:ext>
            </a:extLst>
          </p:cNvPr>
          <p:cNvSpPr>
            <a:spLocks noGrp="1"/>
          </p:cNvSpPr>
          <p:nvPr>
            <p:ph type="ctrTitle"/>
          </p:nvPr>
        </p:nvSpPr>
        <p:spPr>
          <a:xfrm>
            <a:off x="1341120" y="691251"/>
            <a:ext cx="6400800" cy="666644"/>
          </a:xfrm>
        </p:spPr>
        <p:txBody>
          <a:bodyPr>
            <a:normAutofit/>
          </a:bodyPr>
          <a:lstStyle/>
          <a:p>
            <a:r>
              <a:rPr lang="en-US" sz="3200" dirty="0">
                <a:solidFill>
                  <a:schemeClr val="bg1"/>
                </a:solidFill>
              </a:rPr>
              <a:t>4. bond modeling - confined</a:t>
            </a:r>
          </a:p>
        </p:txBody>
      </p:sp>
      <p:sp>
        <p:nvSpPr>
          <p:cNvPr id="12" name="TextBox 11">
            <a:extLst>
              <a:ext uri="{FF2B5EF4-FFF2-40B4-BE49-F238E27FC236}">
                <a16:creationId xmlns:a16="http://schemas.microsoft.com/office/drawing/2014/main" id="{CFF8E8C7-E274-4780-947A-0810EEDE4439}"/>
              </a:ext>
            </a:extLst>
          </p:cNvPr>
          <p:cNvSpPr txBox="1"/>
          <p:nvPr/>
        </p:nvSpPr>
        <p:spPr>
          <a:xfrm>
            <a:off x="381000" y="3048000"/>
            <a:ext cx="8321040" cy="33832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95174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Bond modeling</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5249E60-2E41-4C12-B51C-C2A9F0B2115B}"/>
                  </a:ext>
                </a:extLst>
              </p:cNvPr>
              <p:cNvSpPr/>
              <p:nvPr/>
            </p:nvSpPr>
            <p:spPr>
              <a:xfrm>
                <a:off x="3143250" y="1841023"/>
                <a:ext cx="280506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𝑏</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𝑏𝑐</m:t>
                          </m:r>
                        </m:sub>
                      </m:sSub>
                      <m:r>
                        <a:rPr lang="en-US" sz="3200" i="0">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𝑏𝑠</m:t>
                          </m:r>
                        </m:sub>
                      </m:sSub>
                    </m:oMath>
                  </m:oMathPara>
                </a14:m>
                <a:endParaRPr lang="en-US" sz="3200" dirty="0"/>
              </a:p>
            </p:txBody>
          </p:sp>
        </mc:Choice>
        <mc:Fallback xmlns="">
          <p:sp>
            <p:nvSpPr>
              <p:cNvPr id="10" name="Rectangle 9">
                <a:extLst>
                  <a:ext uri="{FF2B5EF4-FFF2-40B4-BE49-F238E27FC236}">
                    <a16:creationId xmlns:a16="http://schemas.microsoft.com/office/drawing/2014/main" id="{15249E60-2E41-4C12-B51C-C2A9F0B2115B}"/>
                  </a:ext>
                </a:extLst>
              </p:cNvPr>
              <p:cNvSpPr>
                <a:spLocks noRot="1" noChangeAspect="1" noMove="1" noResize="1" noEditPoints="1" noAdjustHandles="1" noChangeArrowheads="1" noChangeShapeType="1" noTextEdit="1"/>
              </p:cNvSpPr>
              <p:nvPr/>
            </p:nvSpPr>
            <p:spPr>
              <a:xfrm>
                <a:off x="3143250" y="1841023"/>
                <a:ext cx="2805063" cy="584775"/>
              </a:xfrm>
              <a:prstGeom prst="rect">
                <a:avLst/>
              </a:prstGeom>
              <a:blipFill>
                <a:blip r:embed="rId3"/>
                <a:stretch>
                  <a:fillRect/>
                </a:stretch>
              </a:blipFill>
            </p:spPr>
            <p:txBody>
              <a:bodyPr/>
              <a:lstStyle/>
              <a:p>
                <a:r>
                  <a:rPr lang="en-US">
                    <a:noFill/>
                  </a:rPr>
                  <a:t> </a:t>
                </a:r>
              </a:p>
            </p:txBody>
          </p:sp>
        </mc:Fallback>
      </mc:AlternateContent>
      <p:sp>
        <p:nvSpPr>
          <p:cNvPr id="12" name="Content Placeholder 2">
            <a:extLst>
              <a:ext uri="{FF2B5EF4-FFF2-40B4-BE49-F238E27FC236}">
                <a16:creationId xmlns:a16="http://schemas.microsoft.com/office/drawing/2014/main" id="{53F8AF51-78D5-452E-92E7-9E95686BB0F2}"/>
              </a:ext>
            </a:extLst>
          </p:cNvPr>
          <p:cNvSpPr txBox="1">
            <a:spLocks/>
          </p:cNvSpPr>
          <p:nvPr/>
        </p:nvSpPr>
        <p:spPr>
          <a:xfrm>
            <a:off x="2277803" y="1199622"/>
            <a:ext cx="2675197" cy="603034"/>
          </a:xfrm>
          <a:prstGeom prst="rect">
            <a:avLst/>
          </a:prstGeom>
          <a:ln w="28575">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2000" dirty="0">
                <a:solidFill>
                  <a:schemeClr val="tx1"/>
                </a:solidFill>
              </a:rPr>
              <a:t>Concrete (Unconfined)</a:t>
            </a:r>
          </a:p>
        </p:txBody>
      </p:sp>
      <p:sp>
        <p:nvSpPr>
          <p:cNvPr id="13" name="Content Placeholder 2">
            <a:extLst>
              <a:ext uri="{FF2B5EF4-FFF2-40B4-BE49-F238E27FC236}">
                <a16:creationId xmlns:a16="http://schemas.microsoft.com/office/drawing/2014/main" id="{0A5DEA05-B6D3-4735-85E3-6ADBDD913001}"/>
              </a:ext>
            </a:extLst>
          </p:cNvPr>
          <p:cNvSpPr txBox="1">
            <a:spLocks/>
          </p:cNvSpPr>
          <p:nvPr/>
        </p:nvSpPr>
        <p:spPr>
          <a:xfrm>
            <a:off x="5638800" y="1199622"/>
            <a:ext cx="3048000" cy="603034"/>
          </a:xfrm>
          <a:prstGeom prst="rect">
            <a:avLst/>
          </a:prstGeom>
          <a:ln w="28575">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2000" dirty="0">
                <a:solidFill>
                  <a:schemeClr val="tx1"/>
                </a:solidFill>
              </a:rPr>
              <a:t>Transverse Steel (Confined)</a:t>
            </a:r>
          </a:p>
        </p:txBody>
      </p:sp>
      <p:sp>
        <p:nvSpPr>
          <p:cNvPr id="14" name="Content Placeholder 2">
            <a:extLst>
              <a:ext uri="{FF2B5EF4-FFF2-40B4-BE49-F238E27FC236}">
                <a16:creationId xmlns:a16="http://schemas.microsoft.com/office/drawing/2014/main" id="{17F78EA7-86D4-49AD-B0FA-BBBD1D794BF8}"/>
              </a:ext>
            </a:extLst>
          </p:cNvPr>
          <p:cNvSpPr txBox="1">
            <a:spLocks/>
          </p:cNvSpPr>
          <p:nvPr/>
        </p:nvSpPr>
        <p:spPr>
          <a:xfrm>
            <a:off x="457201" y="1199622"/>
            <a:ext cx="1219200" cy="603034"/>
          </a:xfrm>
          <a:prstGeom prst="rect">
            <a:avLst/>
          </a:prstGeom>
          <a:ln w="28575">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2000" dirty="0">
                <a:solidFill>
                  <a:schemeClr val="tx1"/>
                </a:solidFill>
              </a:rPr>
              <a:t>Bar Stress</a:t>
            </a:r>
          </a:p>
        </p:txBody>
      </p:sp>
      <p:sp>
        <p:nvSpPr>
          <p:cNvPr id="17" name="Plus Sign 16">
            <a:extLst>
              <a:ext uri="{FF2B5EF4-FFF2-40B4-BE49-F238E27FC236}">
                <a16:creationId xmlns:a16="http://schemas.microsoft.com/office/drawing/2014/main" id="{6029DA31-87D9-42E9-BD7D-4F63CFBEAE59}"/>
              </a:ext>
            </a:extLst>
          </p:cNvPr>
          <p:cNvSpPr/>
          <p:nvPr/>
        </p:nvSpPr>
        <p:spPr>
          <a:xfrm>
            <a:off x="5120640" y="1329038"/>
            <a:ext cx="365760" cy="365760"/>
          </a:xfrm>
          <a:prstGeom prst="mathPlus">
            <a:avLst>
              <a:gd name="adj1" fmla="val 148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quals 17">
            <a:extLst>
              <a:ext uri="{FF2B5EF4-FFF2-40B4-BE49-F238E27FC236}">
                <a16:creationId xmlns:a16="http://schemas.microsoft.com/office/drawing/2014/main" id="{C193CC57-B6F5-418C-A251-8FBFB22B0057}"/>
              </a:ext>
            </a:extLst>
          </p:cNvPr>
          <p:cNvSpPr/>
          <p:nvPr/>
        </p:nvSpPr>
        <p:spPr>
          <a:xfrm>
            <a:off x="1786602" y="1340653"/>
            <a:ext cx="380999" cy="354145"/>
          </a:xfrm>
          <a:prstGeom prst="mathEqual">
            <a:avLst>
              <a:gd name="adj1" fmla="val 9800"/>
              <a:gd name="adj2" fmla="val 373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a:extLst>
              <a:ext uri="{FF2B5EF4-FFF2-40B4-BE49-F238E27FC236}">
                <a16:creationId xmlns:a16="http://schemas.microsoft.com/office/drawing/2014/main" id="{054D6985-8A30-4C94-B757-D8B3CF189891}"/>
              </a:ext>
            </a:extLst>
          </p:cNvPr>
          <p:cNvSpPr/>
          <p:nvPr/>
        </p:nvSpPr>
        <p:spPr>
          <a:xfrm>
            <a:off x="5166360" y="1841023"/>
            <a:ext cx="731520" cy="731520"/>
          </a:xfrm>
          <a:prstGeom prst="ellipse">
            <a:avLst/>
          </a:prstGeom>
          <a:noFill/>
          <a:ln w="38100">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0B118EE1-EF87-4061-9DA7-9750FD8BF04B}"/>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sp>
        <p:nvSpPr>
          <p:cNvPr id="25" name="Rectangle 24">
            <a:extLst>
              <a:ext uri="{FF2B5EF4-FFF2-40B4-BE49-F238E27FC236}">
                <a16:creationId xmlns:a16="http://schemas.microsoft.com/office/drawing/2014/main" id="{4060F48D-2F2E-4DAD-B808-FF0D4CB260C7}"/>
              </a:ext>
            </a:extLst>
          </p:cNvPr>
          <p:cNvSpPr/>
          <p:nvPr/>
        </p:nvSpPr>
        <p:spPr>
          <a:xfrm>
            <a:off x="304800" y="5421155"/>
            <a:ext cx="3202685" cy="400110"/>
          </a:xfrm>
          <a:prstGeom prst="rect">
            <a:avLst/>
          </a:prstGeom>
        </p:spPr>
        <p:txBody>
          <a:bodyPr wrap="square">
            <a:spAutoFit/>
          </a:bodyPr>
          <a:lstStyle/>
          <a:p>
            <a:r>
              <a:rPr lang="en-US" sz="2000" dirty="0"/>
              <a:t>Resistance force of 1 stirrup:</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FC97EFCF-FD3B-4E28-AC70-6CE2FBD26D7B}"/>
                  </a:ext>
                </a:extLst>
              </p:cNvPr>
              <p:cNvSpPr/>
              <p:nvPr/>
            </p:nvSpPr>
            <p:spPr>
              <a:xfrm>
                <a:off x="913060" y="5821265"/>
                <a:ext cx="1548003" cy="4242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𝑙</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𝑡</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𝑦𝑡</m:t>
                          </m:r>
                        </m:sub>
                      </m:sSub>
                    </m:oMath>
                  </m:oMathPara>
                </a14:m>
                <a:endParaRPr lang="en-US" sz="2000" dirty="0"/>
              </a:p>
            </p:txBody>
          </p:sp>
        </mc:Choice>
        <mc:Fallback xmlns="">
          <p:sp>
            <p:nvSpPr>
              <p:cNvPr id="26" name="Rectangle 25">
                <a:extLst>
                  <a:ext uri="{FF2B5EF4-FFF2-40B4-BE49-F238E27FC236}">
                    <a16:creationId xmlns:a16="http://schemas.microsoft.com/office/drawing/2014/main" id="{FC97EFCF-FD3B-4E28-AC70-6CE2FBD26D7B}"/>
                  </a:ext>
                </a:extLst>
              </p:cNvPr>
              <p:cNvSpPr>
                <a:spLocks noRot="1" noChangeAspect="1" noMove="1" noResize="1" noEditPoints="1" noAdjustHandles="1" noChangeArrowheads="1" noChangeShapeType="1" noTextEdit="1"/>
              </p:cNvSpPr>
              <p:nvPr/>
            </p:nvSpPr>
            <p:spPr>
              <a:xfrm>
                <a:off x="913060" y="5821265"/>
                <a:ext cx="1548003" cy="424283"/>
              </a:xfrm>
              <a:prstGeom prst="rect">
                <a:avLst/>
              </a:prstGeom>
              <a:blipFill>
                <a:blip r:embed="rId4"/>
                <a:stretch>
                  <a:fillRect b="-8571"/>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FC2C68C0-3013-4EB2-AE34-46DFDFBE727C}"/>
              </a:ext>
            </a:extLst>
          </p:cNvPr>
          <p:cNvCxnSpPr>
            <a:cxnSpLocks/>
          </p:cNvCxnSpPr>
          <p:nvPr/>
        </p:nvCxnSpPr>
        <p:spPr>
          <a:xfrm flipV="1">
            <a:off x="2590800" y="4710062"/>
            <a:ext cx="373945" cy="7148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D2E4D586-2A53-4D49-8B11-D81E2E8A569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77803" y="2738433"/>
            <a:ext cx="4636013" cy="1947000"/>
          </a:xfrm>
          <a:prstGeom prst="rect">
            <a:avLst/>
          </a:prstGeom>
        </p:spPr>
      </p:pic>
      <p:sp>
        <p:nvSpPr>
          <p:cNvPr id="30" name="Rectangle 29">
            <a:extLst>
              <a:ext uri="{FF2B5EF4-FFF2-40B4-BE49-F238E27FC236}">
                <a16:creationId xmlns:a16="http://schemas.microsoft.com/office/drawing/2014/main" id="{86BB21ED-4803-4699-84F0-756E8BEC7BCA}"/>
              </a:ext>
            </a:extLst>
          </p:cNvPr>
          <p:cNvSpPr/>
          <p:nvPr/>
        </p:nvSpPr>
        <p:spPr>
          <a:xfrm>
            <a:off x="5054088" y="5421155"/>
            <a:ext cx="2569083" cy="400110"/>
          </a:xfrm>
          <a:prstGeom prst="rect">
            <a:avLst/>
          </a:prstGeom>
        </p:spPr>
        <p:txBody>
          <a:bodyPr wrap="square">
            <a:spAutoFit/>
          </a:bodyPr>
          <a:lstStyle/>
          <a:p>
            <a:r>
              <a:rPr lang="en-US" sz="2000" dirty="0"/>
              <a:t>Total Resistance Force:</a:t>
            </a: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B926D9CB-3292-47BE-9991-DC001364B2D3}"/>
                  </a:ext>
                </a:extLst>
              </p:cNvPr>
              <p:cNvSpPr/>
              <p:nvPr/>
            </p:nvSpPr>
            <p:spPr>
              <a:xfrm>
                <a:off x="5297928" y="5709231"/>
                <a:ext cx="2477643" cy="837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2000" i="1" smtClean="0">
                              <a:latin typeface="Cambria Math" panose="02040503050406030204" pitchFamily="18" charset="0"/>
                            </a:rPr>
                          </m:ctrlPr>
                        </m:naryPr>
                        <m:sub/>
                        <m:sup/>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𝑙</m:t>
                                  </m:r>
                                </m:sub>
                              </m:sSub>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𝑡</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𝑦𝑡</m:t>
                                  </m:r>
                                </m:sub>
                              </m:sSub>
                            </m:e>
                          </m:d>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𝑠</m:t>
                              </m:r>
                            </m:sub>
                          </m:sSub>
                        </m:e>
                      </m:nary>
                    </m:oMath>
                  </m:oMathPara>
                </a14:m>
                <a:endParaRPr lang="en-US" sz="2000" dirty="0"/>
              </a:p>
            </p:txBody>
          </p:sp>
        </mc:Choice>
        <mc:Fallback xmlns="">
          <p:sp>
            <p:nvSpPr>
              <p:cNvPr id="31" name="Rectangle 30">
                <a:extLst>
                  <a:ext uri="{FF2B5EF4-FFF2-40B4-BE49-F238E27FC236}">
                    <a16:creationId xmlns:a16="http://schemas.microsoft.com/office/drawing/2014/main" id="{B926D9CB-3292-47BE-9991-DC001364B2D3}"/>
                  </a:ext>
                </a:extLst>
              </p:cNvPr>
              <p:cNvSpPr>
                <a:spLocks noRot="1" noChangeAspect="1" noMove="1" noResize="1" noEditPoints="1" noAdjustHandles="1" noChangeArrowheads="1" noChangeShapeType="1" noTextEdit="1"/>
              </p:cNvSpPr>
              <p:nvPr/>
            </p:nvSpPr>
            <p:spPr>
              <a:xfrm>
                <a:off x="5297928" y="5709231"/>
                <a:ext cx="2477643" cy="83766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19501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Bond modeling</a:t>
            </a:r>
          </a:p>
        </p:txBody>
      </p:sp>
      <p:sp>
        <p:nvSpPr>
          <p:cNvPr id="42" name="Title 1">
            <a:extLst>
              <a:ext uri="{FF2B5EF4-FFF2-40B4-BE49-F238E27FC236}">
                <a16:creationId xmlns:a16="http://schemas.microsoft.com/office/drawing/2014/main" id="{0B118EE1-EF87-4061-9DA7-9750FD8BF04B}"/>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grpSp>
        <p:nvGrpSpPr>
          <p:cNvPr id="9" name="Group 8">
            <a:extLst>
              <a:ext uri="{FF2B5EF4-FFF2-40B4-BE49-F238E27FC236}">
                <a16:creationId xmlns:a16="http://schemas.microsoft.com/office/drawing/2014/main" id="{B00C60EF-2C4A-4820-BBB0-158995FCF721}"/>
              </a:ext>
            </a:extLst>
          </p:cNvPr>
          <p:cNvGrpSpPr/>
          <p:nvPr/>
        </p:nvGrpSpPr>
        <p:grpSpPr>
          <a:xfrm>
            <a:off x="536364" y="1691177"/>
            <a:ext cx="8135196" cy="1533876"/>
            <a:chOff x="536364" y="1489479"/>
            <a:chExt cx="8135196" cy="1533876"/>
          </a:xfrm>
        </p:grpSpPr>
        <p:pic>
          <p:nvPicPr>
            <p:cNvPr id="25" name="Picture 24">
              <a:extLst>
                <a:ext uri="{FF2B5EF4-FFF2-40B4-BE49-F238E27FC236}">
                  <a16:creationId xmlns:a16="http://schemas.microsoft.com/office/drawing/2014/main" id="{A68714FA-D227-415F-91E4-DAE31355FEA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48922" b="14521"/>
            <a:stretch/>
          </p:blipFill>
          <p:spPr bwMode="auto">
            <a:xfrm>
              <a:off x="536364" y="1489479"/>
              <a:ext cx="8135196" cy="1533876"/>
            </a:xfrm>
            <a:prstGeom prst="rect">
              <a:avLst/>
            </a:prstGeom>
            <a:noFill/>
            <a:ln>
              <a:noFill/>
            </a:ln>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888537B8-18F5-4416-9931-88651B614BB0}"/>
                </a:ext>
              </a:extLst>
            </p:cNvPr>
            <p:cNvSpPr txBox="1"/>
            <p:nvPr/>
          </p:nvSpPr>
          <p:spPr>
            <a:xfrm>
              <a:off x="6189796" y="2558790"/>
              <a:ext cx="2481764" cy="338554"/>
            </a:xfrm>
            <a:prstGeom prst="rect">
              <a:avLst/>
            </a:prstGeom>
            <a:noFill/>
          </p:spPr>
          <p:txBody>
            <a:bodyPr wrap="square" rtlCol="0">
              <a:spAutoFit/>
            </a:bodyPr>
            <a:lstStyle/>
            <a:p>
              <a:r>
                <a:rPr lang="en-US" sz="1600" dirty="0"/>
                <a:t>(</a:t>
              </a:r>
              <a:r>
                <a:rPr lang="en-US" sz="1600" dirty="0" err="1"/>
                <a:t>Canbay</a:t>
              </a:r>
              <a:r>
                <a:rPr lang="en-US" sz="1600" dirty="0"/>
                <a:t> and Frosch, 2005)</a:t>
              </a:r>
            </a:p>
          </p:txBody>
        </p:sp>
      </p:grpSp>
      <p:sp>
        <p:nvSpPr>
          <p:cNvPr id="27" name="Rectangle 26">
            <a:extLst>
              <a:ext uri="{FF2B5EF4-FFF2-40B4-BE49-F238E27FC236}">
                <a16:creationId xmlns:a16="http://schemas.microsoft.com/office/drawing/2014/main" id="{BE7F081A-678E-45CE-AC69-4F6BC3173D23}"/>
              </a:ext>
            </a:extLst>
          </p:cNvPr>
          <p:cNvSpPr/>
          <p:nvPr/>
        </p:nvSpPr>
        <p:spPr>
          <a:xfrm>
            <a:off x="152400" y="3768671"/>
            <a:ext cx="8519160" cy="707886"/>
          </a:xfrm>
          <a:prstGeom prst="rect">
            <a:avLst/>
          </a:prstGeom>
        </p:spPr>
        <p:txBody>
          <a:bodyPr wrap="square">
            <a:spAutoFit/>
          </a:bodyPr>
          <a:lstStyle/>
          <a:p>
            <a:pPr marL="630000" lvl="1" indent="-306000">
              <a:spcBef>
                <a:spcPct val="20000"/>
              </a:spcBef>
              <a:spcAft>
                <a:spcPts val="600"/>
              </a:spcAft>
              <a:buClr>
                <a:schemeClr val="accent2"/>
              </a:buClr>
              <a:buSzPct val="92000"/>
              <a:buFont typeface="Wingdings 2" charset="2"/>
              <a:buChar char=""/>
              <a:defRPr/>
            </a:pPr>
            <a:r>
              <a:rPr lang="en-US" sz="2000" dirty="0"/>
              <a:t>Stress in each stirrup is unequal due to nonuniform bond stress distribution in the longitudinal bars.</a:t>
            </a:r>
          </a:p>
        </p:txBody>
      </p:sp>
      <p:sp>
        <p:nvSpPr>
          <p:cNvPr id="16" name="Rectangle 15">
            <a:extLst>
              <a:ext uri="{FF2B5EF4-FFF2-40B4-BE49-F238E27FC236}">
                <a16:creationId xmlns:a16="http://schemas.microsoft.com/office/drawing/2014/main" id="{4E5CC78E-97EE-46EC-AD43-19AFD4F404E5}"/>
              </a:ext>
            </a:extLst>
          </p:cNvPr>
          <p:cNvSpPr/>
          <p:nvPr/>
        </p:nvSpPr>
        <p:spPr>
          <a:xfrm>
            <a:off x="152400" y="4724400"/>
            <a:ext cx="8519160" cy="707886"/>
          </a:xfrm>
          <a:prstGeom prst="rect">
            <a:avLst/>
          </a:prstGeom>
        </p:spPr>
        <p:txBody>
          <a:bodyPr wrap="square">
            <a:spAutoFit/>
          </a:bodyPr>
          <a:lstStyle/>
          <a:p>
            <a:pPr marL="630000" lvl="1" indent="-306000">
              <a:spcBef>
                <a:spcPct val="20000"/>
              </a:spcBef>
              <a:spcAft>
                <a:spcPts val="600"/>
              </a:spcAft>
              <a:buClr>
                <a:schemeClr val="accent2"/>
              </a:buClr>
              <a:buSzPct val="92000"/>
              <a:buFont typeface="Wingdings 2" charset="2"/>
              <a:buChar char=""/>
              <a:defRPr/>
            </a:pPr>
            <a:r>
              <a:rPr lang="en-US" sz="2000" b="1" dirty="0"/>
              <a:t>Question:  </a:t>
            </a:r>
            <a:r>
              <a:rPr lang="en-US" sz="2000" dirty="0"/>
              <a:t>How can these regions where stirrups have varying degrees of effectiveness be represented by a model?</a:t>
            </a:r>
          </a:p>
        </p:txBody>
      </p:sp>
    </p:spTree>
    <p:extLst>
      <p:ext uri="{BB962C8B-B14F-4D97-AF65-F5344CB8AC3E}">
        <p14:creationId xmlns:p14="http://schemas.microsoft.com/office/powerpoint/2010/main" val="785673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confinement model</a:t>
            </a:r>
          </a:p>
        </p:txBody>
      </p:sp>
      <p:sp>
        <p:nvSpPr>
          <p:cNvPr id="73" name="Title 1">
            <a:extLst>
              <a:ext uri="{FF2B5EF4-FFF2-40B4-BE49-F238E27FC236}">
                <a16:creationId xmlns:a16="http://schemas.microsoft.com/office/drawing/2014/main" id="{9481D069-7153-4C04-BB9F-DED7A9E09819}"/>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grpSp>
        <p:nvGrpSpPr>
          <p:cNvPr id="45" name="Group 44">
            <a:extLst>
              <a:ext uri="{FF2B5EF4-FFF2-40B4-BE49-F238E27FC236}">
                <a16:creationId xmlns:a16="http://schemas.microsoft.com/office/drawing/2014/main" id="{F41239BE-2CFF-4F2D-8B62-E14814626A5E}"/>
              </a:ext>
            </a:extLst>
          </p:cNvPr>
          <p:cNvGrpSpPr/>
          <p:nvPr/>
        </p:nvGrpSpPr>
        <p:grpSpPr>
          <a:xfrm>
            <a:off x="1395455" y="2032365"/>
            <a:ext cx="6400800" cy="4390558"/>
            <a:chOff x="1600200" y="1648380"/>
            <a:chExt cx="6400800" cy="4390558"/>
          </a:xfrm>
        </p:grpSpPr>
        <p:grpSp>
          <p:nvGrpSpPr>
            <p:cNvPr id="46" name="Group 45">
              <a:extLst>
                <a:ext uri="{FF2B5EF4-FFF2-40B4-BE49-F238E27FC236}">
                  <a16:creationId xmlns:a16="http://schemas.microsoft.com/office/drawing/2014/main" id="{EE1EECE1-6634-47D5-BBF7-389DEC316894}"/>
                </a:ext>
              </a:extLst>
            </p:cNvPr>
            <p:cNvGrpSpPr/>
            <p:nvPr/>
          </p:nvGrpSpPr>
          <p:grpSpPr>
            <a:xfrm>
              <a:off x="1600200" y="1648380"/>
              <a:ext cx="6400800" cy="4390558"/>
              <a:chOff x="1242513" y="2475222"/>
              <a:chExt cx="6400800" cy="4390558"/>
            </a:xfrm>
          </p:grpSpPr>
          <p:pic>
            <p:nvPicPr>
              <p:cNvPr id="48" name="Picture 47">
                <a:extLst>
                  <a:ext uri="{FF2B5EF4-FFF2-40B4-BE49-F238E27FC236}">
                    <a16:creationId xmlns:a16="http://schemas.microsoft.com/office/drawing/2014/main" id="{3740DAF6-4A60-43BC-9585-21A6DB3745F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5278"/>
              <a:stretch/>
            </p:blipFill>
            <p:spPr>
              <a:xfrm>
                <a:off x="1242513" y="2475222"/>
                <a:ext cx="6400800" cy="4390558"/>
              </a:xfrm>
              <a:prstGeom prst="rect">
                <a:avLst/>
              </a:prstGeom>
            </p:spPr>
          </p:pic>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82B4F53E-6302-4110-B57C-15BF87110D07}"/>
                      </a:ext>
                    </a:extLst>
                  </p:cNvPr>
                  <p:cNvSpPr/>
                  <p:nvPr/>
                </p:nvSpPr>
                <p:spPr>
                  <a:xfrm>
                    <a:off x="2450781" y="2603867"/>
                    <a:ext cx="544332"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rPr>
                            <m:t>𝑎</m:t>
                          </m:r>
                        </m:oMath>
                      </m:oMathPara>
                    </a14:m>
                    <a:endParaRPr lang="en-US" sz="2000" i="1" dirty="0"/>
                  </a:p>
                </p:txBody>
              </p:sp>
            </mc:Choice>
            <mc:Fallback xmlns="">
              <p:sp>
                <p:nvSpPr>
                  <p:cNvPr id="49" name="Rectangle 48">
                    <a:extLst>
                      <a:ext uri="{FF2B5EF4-FFF2-40B4-BE49-F238E27FC236}">
                        <a16:creationId xmlns:a16="http://schemas.microsoft.com/office/drawing/2014/main" id="{82B4F53E-6302-4110-B57C-15BF87110D07}"/>
                      </a:ext>
                    </a:extLst>
                  </p:cNvPr>
                  <p:cNvSpPr>
                    <a:spLocks noRot="1" noChangeAspect="1" noMove="1" noResize="1" noEditPoints="1" noAdjustHandles="1" noChangeArrowheads="1" noChangeShapeType="1" noTextEdit="1"/>
                  </p:cNvSpPr>
                  <p:nvPr/>
                </p:nvSpPr>
                <p:spPr>
                  <a:xfrm>
                    <a:off x="2450781" y="2603867"/>
                    <a:ext cx="544332" cy="400110"/>
                  </a:xfrm>
                  <a:prstGeom prst="rect">
                    <a:avLst/>
                  </a:prstGeom>
                  <a:blipFill>
                    <a:blip r:embed="rId4"/>
                    <a:stretch>
                      <a:fillRect/>
                    </a:stretch>
                  </a:blipFill>
                </p:spPr>
                <p:txBody>
                  <a:bodyPr/>
                  <a:lstStyle/>
                  <a:p>
                    <a:r>
                      <a:rPr lang="en-US">
                        <a:noFill/>
                      </a:rPr>
                      <a:t> </a:t>
                    </a:r>
                  </a:p>
                </p:txBody>
              </p:sp>
            </mc:Fallback>
          </mc:AlternateContent>
          <p:cxnSp>
            <p:nvCxnSpPr>
              <p:cNvPr id="50" name="Straight Connector 49">
                <a:extLst>
                  <a:ext uri="{FF2B5EF4-FFF2-40B4-BE49-F238E27FC236}">
                    <a16:creationId xmlns:a16="http://schemas.microsoft.com/office/drawing/2014/main" id="{155FF2E1-3833-4A71-87FF-E7573F07489B}"/>
                  </a:ext>
                </a:extLst>
              </p:cNvPr>
              <p:cNvCxnSpPr/>
              <p:nvPr/>
            </p:nvCxnSpPr>
            <p:spPr>
              <a:xfrm>
                <a:off x="4752856" y="2531713"/>
                <a:ext cx="0" cy="3476109"/>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5EFD9D2-E50B-4800-B338-1E59917AEF77}"/>
                  </a:ext>
                </a:extLst>
              </p:cNvPr>
              <p:cNvSpPr txBox="1"/>
              <p:nvPr/>
            </p:nvSpPr>
            <p:spPr>
              <a:xfrm>
                <a:off x="4082839" y="2676287"/>
                <a:ext cx="1345085" cy="707886"/>
              </a:xfrm>
              <a:prstGeom prst="rect">
                <a:avLst/>
              </a:prstGeom>
              <a:solidFill>
                <a:schemeClr val="bg1"/>
              </a:solidFill>
              <a:ln w="12700">
                <a:solidFill>
                  <a:srgbClr val="0070C0"/>
                </a:solidFill>
              </a:ln>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Splice Centerline</a:t>
                </a:r>
              </a:p>
            </p:txBody>
          </p:sp>
          <p:cxnSp>
            <p:nvCxnSpPr>
              <p:cNvPr id="52" name="Straight Connector 51">
                <a:extLst>
                  <a:ext uri="{FF2B5EF4-FFF2-40B4-BE49-F238E27FC236}">
                    <a16:creationId xmlns:a16="http://schemas.microsoft.com/office/drawing/2014/main" id="{EE317F30-A568-4DF3-9A1D-9A5F23D3C7B5}"/>
                  </a:ext>
                </a:extLst>
              </p:cNvPr>
              <p:cNvCxnSpPr/>
              <p:nvPr/>
            </p:nvCxnSpPr>
            <p:spPr>
              <a:xfrm>
                <a:off x="3952345" y="5516880"/>
                <a:ext cx="0" cy="27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7F8C96-B972-44E1-86AE-42432883B6CB}"/>
                  </a:ext>
                </a:extLst>
              </p:cNvPr>
              <p:cNvCxnSpPr/>
              <p:nvPr/>
            </p:nvCxnSpPr>
            <p:spPr>
              <a:xfrm>
                <a:off x="3124200" y="2676287"/>
                <a:ext cx="0" cy="27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7852AE6-C779-4581-98AC-72EFD43F81CB}"/>
                  </a:ext>
                </a:extLst>
              </p:cNvPr>
              <p:cNvCxnSpPr/>
              <p:nvPr/>
            </p:nvCxnSpPr>
            <p:spPr>
              <a:xfrm>
                <a:off x="2819400" y="2813447"/>
                <a:ext cx="304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147DEC8-C0FC-4D79-AE59-1D84713C7D93}"/>
                  </a:ext>
                </a:extLst>
              </p:cNvPr>
              <p:cNvCxnSpPr/>
              <p:nvPr/>
            </p:nvCxnSpPr>
            <p:spPr>
              <a:xfrm>
                <a:off x="4442913" y="5654040"/>
                <a:ext cx="304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A580BCE-5184-4B27-8F51-1ADA9F990B32}"/>
                  </a:ext>
                </a:extLst>
              </p:cNvPr>
              <p:cNvCxnSpPr/>
              <p:nvPr/>
            </p:nvCxnSpPr>
            <p:spPr>
              <a:xfrm>
                <a:off x="2240280" y="2803922"/>
                <a:ext cx="304800"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D60B412-B827-4B0D-AF3A-AB0481AA5252}"/>
                  </a:ext>
                </a:extLst>
              </p:cNvPr>
              <p:cNvCxnSpPr/>
              <p:nvPr/>
            </p:nvCxnSpPr>
            <p:spPr>
              <a:xfrm>
                <a:off x="3956156" y="5657612"/>
                <a:ext cx="228600"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DF3FBF-FE44-46A9-ADEE-568F07BE7A04}"/>
                  </a:ext>
                </a:extLst>
              </p:cNvPr>
              <p:cNvCxnSpPr>
                <a:cxnSpLocks/>
              </p:cNvCxnSpPr>
              <p:nvPr/>
            </p:nvCxnSpPr>
            <p:spPr>
              <a:xfrm>
                <a:off x="3504658" y="4572775"/>
                <a:ext cx="0" cy="1435047"/>
              </a:xfrm>
              <a:prstGeom prst="line">
                <a:avLst/>
              </a:prstGeom>
              <a:ln w="28575">
                <a:solidFill>
                  <a:srgbClr val="FF616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E3427CF-0BA3-4D9C-8813-666C8DCAA140}"/>
                  </a:ext>
                </a:extLst>
              </p:cNvPr>
              <p:cNvCxnSpPr>
                <a:cxnSpLocks/>
              </p:cNvCxnSpPr>
              <p:nvPr/>
            </p:nvCxnSpPr>
            <p:spPr>
              <a:xfrm>
                <a:off x="2895058" y="3124975"/>
                <a:ext cx="0" cy="2882847"/>
              </a:xfrm>
              <a:prstGeom prst="line">
                <a:avLst/>
              </a:prstGeom>
              <a:ln w="28575">
                <a:solidFill>
                  <a:srgbClr val="FF616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C6E8AF-D42E-4E1E-AC0C-6EB31B15C6A3}"/>
                  </a:ext>
                </a:extLst>
              </p:cNvPr>
              <p:cNvCxnSpPr>
                <a:cxnSpLocks/>
              </p:cNvCxnSpPr>
              <p:nvPr/>
            </p:nvCxnSpPr>
            <p:spPr>
              <a:xfrm>
                <a:off x="6705058" y="3124975"/>
                <a:ext cx="0" cy="2882847"/>
              </a:xfrm>
              <a:prstGeom prst="line">
                <a:avLst/>
              </a:prstGeom>
              <a:ln w="28575">
                <a:solidFill>
                  <a:srgbClr val="FF616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F2302A-B7AD-4228-8BE8-D3682F6414CA}"/>
                  </a:ext>
                </a:extLst>
              </p:cNvPr>
              <p:cNvCxnSpPr>
                <a:cxnSpLocks/>
              </p:cNvCxnSpPr>
              <p:nvPr/>
            </p:nvCxnSpPr>
            <p:spPr>
              <a:xfrm>
                <a:off x="6019258" y="4572775"/>
                <a:ext cx="0" cy="1435047"/>
              </a:xfrm>
              <a:prstGeom prst="line">
                <a:avLst/>
              </a:prstGeom>
              <a:ln w="28575">
                <a:solidFill>
                  <a:srgbClr val="FF6161"/>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D5F9EFC-D857-4A18-9683-9EEEF5270878}"/>
                  </a:ext>
                </a:extLst>
              </p:cNvPr>
              <p:cNvSpPr txBox="1"/>
              <p:nvPr/>
            </p:nvSpPr>
            <p:spPr>
              <a:xfrm>
                <a:off x="4847260" y="3786132"/>
                <a:ext cx="1066692" cy="400110"/>
              </a:xfrm>
              <a:prstGeom prst="rect">
                <a:avLst/>
              </a:prstGeom>
              <a:noFill/>
              <a:ln w="12700">
                <a:noFill/>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Stirrups</a:t>
                </a:r>
              </a:p>
            </p:txBody>
          </p:sp>
          <p:sp>
            <p:nvSpPr>
              <p:cNvPr id="42" name="TextBox 41">
                <a:extLst>
                  <a:ext uri="{FF2B5EF4-FFF2-40B4-BE49-F238E27FC236}">
                    <a16:creationId xmlns:a16="http://schemas.microsoft.com/office/drawing/2014/main" id="{E2FCB727-D267-4914-9F12-3DCDDDB1C71F}"/>
                  </a:ext>
                </a:extLst>
              </p:cNvPr>
              <p:cNvSpPr txBox="1"/>
              <p:nvPr/>
            </p:nvSpPr>
            <p:spPr>
              <a:xfrm>
                <a:off x="3480911" y="3616407"/>
                <a:ext cx="1253739" cy="707886"/>
              </a:xfrm>
              <a:prstGeom prst="rect">
                <a:avLst/>
              </a:prstGeom>
              <a:noFill/>
              <a:ln w="12700">
                <a:noFill/>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50% Effective</a:t>
                </a:r>
              </a:p>
            </p:txBody>
          </p:sp>
        </p:gr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41434C6-433D-45F6-A2E9-91DDD911ED27}"/>
                    </a:ext>
                  </a:extLst>
                </p:cNvPr>
                <p:cNvSpPr/>
                <p:nvPr/>
              </p:nvSpPr>
              <p:spPr>
                <a:xfrm>
                  <a:off x="4398896" y="4594964"/>
                  <a:ext cx="544332"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𝑏</m:t>
                        </m:r>
                      </m:oMath>
                    </m:oMathPara>
                  </a14:m>
                  <a:endParaRPr lang="en-US" sz="2000" i="1" dirty="0"/>
                </a:p>
              </p:txBody>
            </p:sp>
          </mc:Choice>
          <mc:Fallback xmlns="">
            <p:sp>
              <p:nvSpPr>
                <p:cNvPr id="47" name="Rectangle 46">
                  <a:extLst>
                    <a:ext uri="{FF2B5EF4-FFF2-40B4-BE49-F238E27FC236}">
                      <a16:creationId xmlns:a16="http://schemas.microsoft.com/office/drawing/2014/main" id="{241434C6-433D-45F6-A2E9-91DDD911ED27}"/>
                    </a:ext>
                  </a:extLst>
                </p:cNvPr>
                <p:cNvSpPr>
                  <a:spLocks noRot="1" noChangeAspect="1" noMove="1" noResize="1" noEditPoints="1" noAdjustHandles="1" noChangeArrowheads="1" noChangeShapeType="1" noTextEdit="1"/>
                </p:cNvSpPr>
                <p:nvPr/>
              </p:nvSpPr>
              <p:spPr>
                <a:xfrm>
                  <a:off x="4398896" y="4594964"/>
                  <a:ext cx="544332" cy="400110"/>
                </a:xfrm>
                <a:prstGeom prst="rect">
                  <a:avLst/>
                </a:prstGeom>
                <a:blipFill>
                  <a:blip r:embed="rId5"/>
                  <a:stretch>
                    <a:fillRect/>
                  </a:stretch>
                </a:blipFill>
              </p:spPr>
              <p:txBody>
                <a:bodyPr/>
                <a:lstStyle/>
                <a:p>
                  <a:r>
                    <a:rPr lang="en-US">
                      <a:noFill/>
                    </a:rPr>
                    <a:t> </a:t>
                  </a:r>
                </a:p>
              </p:txBody>
            </p:sp>
          </mc:Fallback>
        </mc:AlternateContent>
      </p:grpSp>
      <p:cxnSp>
        <p:nvCxnSpPr>
          <p:cNvPr id="13" name="Straight Arrow Connector 12">
            <a:extLst>
              <a:ext uri="{FF2B5EF4-FFF2-40B4-BE49-F238E27FC236}">
                <a16:creationId xmlns:a16="http://schemas.microsoft.com/office/drawing/2014/main" id="{B278A3D7-0D6F-4141-99CE-5A6F4B473BB2}"/>
              </a:ext>
            </a:extLst>
          </p:cNvPr>
          <p:cNvCxnSpPr>
            <a:cxnSpLocks/>
            <a:stCxn id="34" idx="3"/>
          </p:cNvCxnSpPr>
          <p:nvPr/>
        </p:nvCxnSpPr>
        <p:spPr>
          <a:xfrm>
            <a:off x="6066894" y="3543330"/>
            <a:ext cx="94403" cy="5802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F2A921-2899-49BA-98AA-8C6F602ED31C}"/>
              </a:ext>
            </a:extLst>
          </p:cNvPr>
          <p:cNvCxnSpPr>
            <a:cxnSpLocks/>
            <a:stCxn id="34" idx="3"/>
          </p:cNvCxnSpPr>
          <p:nvPr/>
        </p:nvCxnSpPr>
        <p:spPr>
          <a:xfrm>
            <a:off x="6066894" y="3543330"/>
            <a:ext cx="772901" cy="4079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3E33915-88F7-4F88-A1B4-11000AAA88D1}"/>
              </a:ext>
            </a:extLst>
          </p:cNvPr>
          <p:cNvCxnSpPr>
            <a:cxnSpLocks/>
          </p:cNvCxnSpPr>
          <p:nvPr/>
        </p:nvCxnSpPr>
        <p:spPr>
          <a:xfrm flipH="1">
            <a:off x="3675806" y="3826910"/>
            <a:ext cx="224925" cy="2966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081B521-F16F-4803-BA60-4EE223F01415}"/>
              </a:ext>
            </a:extLst>
          </p:cNvPr>
          <p:cNvSpPr/>
          <p:nvPr/>
        </p:nvSpPr>
        <p:spPr>
          <a:xfrm>
            <a:off x="78118" y="1187593"/>
            <a:ext cx="8519160" cy="400110"/>
          </a:xfrm>
          <a:prstGeom prst="rect">
            <a:avLst/>
          </a:prstGeom>
        </p:spPr>
        <p:txBody>
          <a:bodyPr wrap="square">
            <a:spAutoFit/>
          </a:bodyPr>
          <a:lstStyle/>
          <a:p>
            <a:pPr marL="630000" lvl="1" indent="-306000">
              <a:spcBef>
                <a:spcPct val="20000"/>
              </a:spcBef>
              <a:spcAft>
                <a:spcPts val="600"/>
              </a:spcAft>
              <a:buClr>
                <a:schemeClr val="accent2"/>
              </a:buClr>
              <a:buSzPct val="92000"/>
              <a:buFont typeface="Wingdings 2" charset="2"/>
              <a:buChar char=""/>
              <a:defRPr/>
            </a:pPr>
            <a:r>
              <a:rPr lang="en-US" sz="2000" dirty="0"/>
              <a:t>Segmented, nonlinear model with defined distances a and b</a:t>
            </a:r>
          </a:p>
        </p:txBody>
      </p:sp>
    </p:spTree>
    <p:extLst>
      <p:ext uri="{BB962C8B-B14F-4D97-AF65-F5344CB8AC3E}">
        <p14:creationId xmlns:p14="http://schemas.microsoft.com/office/powerpoint/2010/main" val="1755133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confinement model</a:t>
            </a:r>
          </a:p>
        </p:txBody>
      </p:sp>
      <p:pic>
        <p:nvPicPr>
          <p:cNvPr id="9" name="Picture 8">
            <a:extLst>
              <a:ext uri="{FF2B5EF4-FFF2-40B4-BE49-F238E27FC236}">
                <a16:creationId xmlns:a16="http://schemas.microsoft.com/office/drawing/2014/main" id="{9C06545C-A5CF-492D-BFC1-887D06402D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0627" y="1487426"/>
            <a:ext cx="3017520" cy="2203384"/>
          </a:xfrm>
          <a:prstGeom prst="rect">
            <a:avLst/>
          </a:prstGeom>
        </p:spPr>
      </p:pic>
      <p:pic>
        <p:nvPicPr>
          <p:cNvPr id="10" name="Picture 9">
            <a:extLst>
              <a:ext uri="{FF2B5EF4-FFF2-40B4-BE49-F238E27FC236}">
                <a16:creationId xmlns:a16="http://schemas.microsoft.com/office/drawing/2014/main" id="{B5DDCCE2-5576-49DF-B34F-21DBE492BB3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93970" y="1504752"/>
            <a:ext cx="3017520" cy="2181271"/>
          </a:xfrm>
          <a:prstGeom prst="rect">
            <a:avLst/>
          </a:prstGeom>
        </p:spPr>
      </p:pic>
      <p:pic>
        <p:nvPicPr>
          <p:cNvPr id="12" name="Picture 11">
            <a:extLst>
              <a:ext uri="{FF2B5EF4-FFF2-40B4-BE49-F238E27FC236}">
                <a16:creationId xmlns:a16="http://schemas.microsoft.com/office/drawing/2014/main" id="{0653EC49-671E-4E83-AF93-D3779AA1C2D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8199" y="4107929"/>
            <a:ext cx="3017520" cy="2231912"/>
          </a:xfrm>
          <a:prstGeom prst="rect">
            <a:avLst/>
          </a:prstGeom>
        </p:spPr>
      </p:pic>
      <p:pic>
        <p:nvPicPr>
          <p:cNvPr id="13" name="Picture 12">
            <a:extLst>
              <a:ext uri="{FF2B5EF4-FFF2-40B4-BE49-F238E27FC236}">
                <a16:creationId xmlns:a16="http://schemas.microsoft.com/office/drawing/2014/main" id="{F6C83171-5EF4-4441-BD81-745BD928C9E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93970" y="4107929"/>
            <a:ext cx="3017520" cy="2203383"/>
          </a:xfrm>
          <a:prstGeom prst="rect">
            <a:avLst/>
          </a:prstGeom>
        </p:spPr>
      </p:pic>
      <p:sp>
        <p:nvSpPr>
          <p:cNvPr id="29" name="TextBox 28">
            <a:extLst>
              <a:ext uri="{FF2B5EF4-FFF2-40B4-BE49-F238E27FC236}">
                <a16:creationId xmlns:a16="http://schemas.microsoft.com/office/drawing/2014/main" id="{0F4B3D22-47E9-4788-8B36-D07F899EE08B}"/>
              </a:ext>
            </a:extLst>
          </p:cNvPr>
          <p:cNvSpPr txBox="1"/>
          <p:nvPr/>
        </p:nvSpPr>
        <p:spPr>
          <a:xfrm>
            <a:off x="1977389" y="3672841"/>
            <a:ext cx="1133476" cy="369332"/>
          </a:xfrm>
          <a:prstGeom prst="rect">
            <a:avLst/>
          </a:prstGeom>
          <a:noFill/>
        </p:spPr>
        <p:txBody>
          <a:bodyPr wrap="square" rtlCol="0">
            <a:spAutoFit/>
          </a:bodyPr>
          <a:lstStyle/>
          <a:p>
            <a:r>
              <a:rPr lang="en-US" b="1" dirty="0"/>
              <a:t>Model A</a:t>
            </a:r>
          </a:p>
        </p:txBody>
      </p:sp>
      <p:sp>
        <p:nvSpPr>
          <p:cNvPr id="30" name="TextBox 29">
            <a:extLst>
              <a:ext uri="{FF2B5EF4-FFF2-40B4-BE49-F238E27FC236}">
                <a16:creationId xmlns:a16="http://schemas.microsoft.com/office/drawing/2014/main" id="{8671AFCD-12C4-491D-9B06-A968F75F51FC}"/>
              </a:ext>
            </a:extLst>
          </p:cNvPr>
          <p:cNvSpPr txBox="1"/>
          <p:nvPr/>
        </p:nvSpPr>
        <p:spPr>
          <a:xfrm>
            <a:off x="6280287" y="3672841"/>
            <a:ext cx="1133476" cy="369332"/>
          </a:xfrm>
          <a:prstGeom prst="rect">
            <a:avLst/>
          </a:prstGeom>
          <a:noFill/>
        </p:spPr>
        <p:txBody>
          <a:bodyPr wrap="square" rtlCol="0">
            <a:spAutoFit/>
          </a:bodyPr>
          <a:lstStyle/>
          <a:p>
            <a:r>
              <a:rPr lang="en-US" b="1" dirty="0"/>
              <a:t>Model B</a:t>
            </a:r>
          </a:p>
        </p:txBody>
      </p:sp>
      <p:sp>
        <p:nvSpPr>
          <p:cNvPr id="31" name="TextBox 30">
            <a:extLst>
              <a:ext uri="{FF2B5EF4-FFF2-40B4-BE49-F238E27FC236}">
                <a16:creationId xmlns:a16="http://schemas.microsoft.com/office/drawing/2014/main" id="{2E924B4C-061A-46E5-8D5F-07E253A4E2E6}"/>
              </a:ext>
            </a:extLst>
          </p:cNvPr>
          <p:cNvSpPr txBox="1"/>
          <p:nvPr/>
        </p:nvSpPr>
        <p:spPr>
          <a:xfrm>
            <a:off x="1977389" y="6183868"/>
            <a:ext cx="1133476" cy="369332"/>
          </a:xfrm>
          <a:prstGeom prst="rect">
            <a:avLst/>
          </a:prstGeom>
          <a:noFill/>
        </p:spPr>
        <p:txBody>
          <a:bodyPr wrap="square" rtlCol="0">
            <a:spAutoFit/>
          </a:bodyPr>
          <a:lstStyle/>
          <a:p>
            <a:r>
              <a:rPr lang="en-US" b="1" dirty="0"/>
              <a:t>Model C</a:t>
            </a:r>
          </a:p>
        </p:txBody>
      </p:sp>
      <p:sp>
        <p:nvSpPr>
          <p:cNvPr id="32" name="TextBox 31">
            <a:extLst>
              <a:ext uri="{FF2B5EF4-FFF2-40B4-BE49-F238E27FC236}">
                <a16:creationId xmlns:a16="http://schemas.microsoft.com/office/drawing/2014/main" id="{D63E07AE-DEA5-4353-96CD-8054DBF04088}"/>
              </a:ext>
            </a:extLst>
          </p:cNvPr>
          <p:cNvSpPr txBox="1"/>
          <p:nvPr/>
        </p:nvSpPr>
        <p:spPr>
          <a:xfrm>
            <a:off x="6280287" y="6183868"/>
            <a:ext cx="1133476" cy="369332"/>
          </a:xfrm>
          <a:prstGeom prst="rect">
            <a:avLst/>
          </a:prstGeom>
          <a:noFill/>
        </p:spPr>
        <p:txBody>
          <a:bodyPr wrap="square" rtlCol="0">
            <a:spAutoFit/>
          </a:bodyPr>
          <a:lstStyle/>
          <a:p>
            <a:r>
              <a:rPr lang="en-US" b="1" dirty="0"/>
              <a:t>Model D</a:t>
            </a:r>
          </a:p>
        </p:txBody>
      </p:sp>
      <p:sp>
        <p:nvSpPr>
          <p:cNvPr id="73" name="Title 1">
            <a:extLst>
              <a:ext uri="{FF2B5EF4-FFF2-40B4-BE49-F238E27FC236}">
                <a16:creationId xmlns:a16="http://schemas.microsoft.com/office/drawing/2014/main" id="{9481D069-7153-4C04-BB9F-DED7A9E09819}"/>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cxnSp>
        <p:nvCxnSpPr>
          <p:cNvPr id="14" name="Straight Connector 13">
            <a:extLst>
              <a:ext uri="{FF2B5EF4-FFF2-40B4-BE49-F238E27FC236}">
                <a16:creationId xmlns:a16="http://schemas.microsoft.com/office/drawing/2014/main" id="{56549E3A-E708-4E11-B37D-B668DD8FD54B}"/>
              </a:ext>
            </a:extLst>
          </p:cNvPr>
          <p:cNvCxnSpPr/>
          <p:nvPr/>
        </p:nvCxnSpPr>
        <p:spPr>
          <a:xfrm flipV="1">
            <a:off x="2496312" y="1600200"/>
            <a:ext cx="0" cy="164592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5E6B33E-B244-4D60-A9F9-E852BE9674C1}"/>
              </a:ext>
            </a:extLst>
          </p:cNvPr>
          <p:cNvCxnSpPr/>
          <p:nvPr/>
        </p:nvCxnSpPr>
        <p:spPr>
          <a:xfrm flipV="1">
            <a:off x="6729984" y="1600200"/>
            <a:ext cx="0" cy="16002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90945FF-AB4C-4391-90F5-6254B2BAECF9}"/>
              </a:ext>
            </a:extLst>
          </p:cNvPr>
          <p:cNvCxnSpPr/>
          <p:nvPr/>
        </p:nvCxnSpPr>
        <p:spPr>
          <a:xfrm flipV="1">
            <a:off x="2468880" y="4267200"/>
            <a:ext cx="0" cy="16002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B4EB9AF-6692-4402-8F5B-048F436F3565}"/>
              </a:ext>
            </a:extLst>
          </p:cNvPr>
          <p:cNvCxnSpPr/>
          <p:nvPr/>
        </p:nvCxnSpPr>
        <p:spPr>
          <a:xfrm flipV="1">
            <a:off x="6720840" y="4267200"/>
            <a:ext cx="0" cy="16002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F425FCC-D631-4D52-B0F9-9A51FD0D9FBD}"/>
              </a:ext>
            </a:extLst>
          </p:cNvPr>
          <p:cNvSpPr/>
          <p:nvPr/>
        </p:nvSpPr>
        <p:spPr>
          <a:xfrm>
            <a:off x="78118" y="1187593"/>
            <a:ext cx="8519160" cy="400110"/>
          </a:xfrm>
          <a:prstGeom prst="rect">
            <a:avLst/>
          </a:prstGeom>
        </p:spPr>
        <p:txBody>
          <a:bodyPr wrap="square">
            <a:spAutoFit/>
          </a:bodyPr>
          <a:lstStyle/>
          <a:p>
            <a:pPr marL="630000" lvl="1" indent="-306000">
              <a:spcBef>
                <a:spcPct val="20000"/>
              </a:spcBef>
              <a:spcAft>
                <a:spcPts val="600"/>
              </a:spcAft>
              <a:buClr>
                <a:schemeClr val="accent2"/>
              </a:buClr>
              <a:buSzPct val="92000"/>
              <a:buFont typeface="Wingdings 2" charset="2"/>
              <a:buChar char=""/>
              <a:defRPr/>
            </a:pPr>
            <a:r>
              <a:rPr lang="en-US" sz="2000" dirty="0"/>
              <a:t>Potential models considered</a:t>
            </a:r>
          </a:p>
        </p:txBody>
      </p:sp>
    </p:spTree>
    <p:extLst>
      <p:ext uri="{BB962C8B-B14F-4D97-AF65-F5344CB8AC3E}">
        <p14:creationId xmlns:p14="http://schemas.microsoft.com/office/powerpoint/2010/main" val="761532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confinement model</a:t>
            </a:r>
          </a:p>
        </p:txBody>
      </p:sp>
      <p:sp>
        <p:nvSpPr>
          <p:cNvPr id="73" name="Title 1">
            <a:extLst>
              <a:ext uri="{FF2B5EF4-FFF2-40B4-BE49-F238E27FC236}">
                <a16:creationId xmlns:a16="http://schemas.microsoft.com/office/drawing/2014/main" id="{9481D069-7153-4C04-BB9F-DED7A9E09819}"/>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grpSp>
        <p:nvGrpSpPr>
          <p:cNvPr id="45" name="Group 44">
            <a:extLst>
              <a:ext uri="{FF2B5EF4-FFF2-40B4-BE49-F238E27FC236}">
                <a16:creationId xmlns:a16="http://schemas.microsoft.com/office/drawing/2014/main" id="{F41239BE-2CFF-4F2D-8B62-E14814626A5E}"/>
              </a:ext>
            </a:extLst>
          </p:cNvPr>
          <p:cNvGrpSpPr/>
          <p:nvPr/>
        </p:nvGrpSpPr>
        <p:grpSpPr>
          <a:xfrm>
            <a:off x="1395455" y="1782038"/>
            <a:ext cx="6400800" cy="4390558"/>
            <a:chOff x="1600200" y="1648380"/>
            <a:chExt cx="6400800" cy="4390558"/>
          </a:xfrm>
        </p:grpSpPr>
        <p:grpSp>
          <p:nvGrpSpPr>
            <p:cNvPr id="46" name="Group 45">
              <a:extLst>
                <a:ext uri="{FF2B5EF4-FFF2-40B4-BE49-F238E27FC236}">
                  <a16:creationId xmlns:a16="http://schemas.microsoft.com/office/drawing/2014/main" id="{EE1EECE1-6634-47D5-BBF7-389DEC316894}"/>
                </a:ext>
              </a:extLst>
            </p:cNvPr>
            <p:cNvGrpSpPr/>
            <p:nvPr/>
          </p:nvGrpSpPr>
          <p:grpSpPr>
            <a:xfrm>
              <a:off x="1600200" y="1648380"/>
              <a:ext cx="6400800" cy="4390558"/>
              <a:chOff x="1242513" y="2475222"/>
              <a:chExt cx="6400800" cy="4390558"/>
            </a:xfrm>
          </p:grpSpPr>
          <p:pic>
            <p:nvPicPr>
              <p:cNvPr id="48" name="Picture 47">
                <a:extLst>
                  <a:ext uri="{FF2B5EF4-FFF2-40B4-BE49-F238E27FC236}">
                    <a16:creationId xmlns:a16="http://schemas.microsoft.com/office/drawing/2014/main" id="{3740DAF6-4A60-43BC-9585-21A6DB3745F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5278"/>
              <a:stretch/>
            </p:blipFill>
            <p:spPr>
              <a:xfrm>
                <a:off x="1242513" y="2475222"/>
                <a:ext cx="6400800" cy="4390558"/>
              </a:xfrm>
              <a:prstGeom prst="rect">
                <a:avLst/>
              </a:prstGeom>
            </p:spPr>
          </p:pic>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82B4F53E-6302-4110-B57C-15BF87110D07}"/>
                      </a:ext>
                    </a:extLst>
                  </p:cNvPr>
                  <p:cNvSpPr/>
                  <p:nvPr/>
                </p:nvSpPr>
                <p:spPr>
                  <a:xfrm>
                    <a:off x="2450781" y="2525262"/>
                    <a:ext cx="544332" cy="5545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type m:val="skw"/>
                              <m:ctrlPr>
                                <a:rPr lang="en-US" sz="2000" b="0" i="1" dirty="0" smtClean="0">
                                  <a:latin typeface="Cambria Math" panose="02040503050406030204" pitchFamily="18" charset="0"/>
                                </a:rPr>
                              </m:ctrlPr>
                            </m:fPr>
                            <m:num>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𝑙</m:t>
                                  </m:r>
                                </m:e>
                                <m:sub>
                                  <m:r>
                                    <a:rPr lang="en-US" sz="2000" b="0" i="1" dirty="0" smtClean="0">
                                      <a:latin typeface="Cambria Math" panose="02040503050406030204" pitchFamily="18" charset="0"/>
                                    </a:rPr>
                                    <m:t>𝑠</m:t>
                                  </m:r>
                                </m:sub>
                              </m:sSub>
                            </m:num>
                            <m:den>
                              <m:r>
                                <a:rPr lang="en-US" sz="2000" b="0" i="1" dirty="0" smtClean="0">
                                  <a:latin typeface="Cambria Math" panose="02040503050406030204" pitchFamily="18" charset="0"/>
                                </a:rPr>
                                <m:t>6</m:t>
                              </m:r>
                            </m:den>
                          </m:f>
                        </m:oMath>
                      </m:oMathPara>
                    </a14:m>
                    <a:endParaRPr lang="en-US" sz="2000" i="1" dirty="0"/>
                  </a:p>
                </p:txBody>
              </p:sp>
            </mc:Choice>
            <mc:Fallback xmlns="">
              <p:sp>
                <p:nvSpPr>
                  <p:cNvPr id="49" name="Rectangle 48">
                    <a:extLst>
                      <a:ext uri="{FF2B5EF4-FFF2-40B4-BE49-F238E27FC236}">
                        <a16:creationId xmlns:a16="http://schemas.microsoft.com/office/drawing/2014/main" id="{82B4F53E-6302-4110-B57C-15BF87110D07}"/>
                      </a:ext>
                    </a:extLst>
                  </p:cNvPr>
                  <p:cNvSpPr>
                    <a:spLocks noRot="1" noChangeAspect="1" noMove="1" noResize="1" noEditPoints="1" noAdjustHandles="1" noChangeArrowheads="1" noChangeShapeType="1" noTextEdit="1"/>
                  </p:cNvSpPr>
                  <p:nvPr/>
                </p:nvSpPr>
                <p:spPr>
                  <a:xfrm>
                    <a:off x="2450781" y="2525262"/>
                    <a:ext cx="544332" cy="554575"/>
                  </a:xfrm>
                  <a:prstGeom prst="rect">
                    <a:avLst/>
                  </a:prstGeom>
                  <a:blipFill>
                    <a:blip r:embed="rId4"/>
                    <a:stretch>
                      <a:fillRect/>
                    </a:stretch>
                  </a:blipFill>
                </p:spPr>
                <p:txBody>
                  <a:bodyPr/>
                  <a:lstStyle/>
                  <a:p>
                    <a:r>
                      <a:rPr lang="en-US">
                        <a:noFill/>
                      </a:rPr>
                      <a:t> </a:t>
                    </a:r>
                  </a:p>
                </p:txBody>
              </p:sp>
            </mc:Fallback>
          </mc:AlternateContent>
          <p:cxnSp>
            <p:nvCxnSpPr>
              <p:cNvPr id="50" name="Straight Connector 49">
                <a:extLst>
                  <a:ext uri="{FF2B5EF4-FFF2-40B4-BE49-F238E27FC236}">
                    <a16:creationId xmlns:a16="http://schemas.microsoft.com/office/drawing/2014/main" id="{155FF2E1-3833-4A71-87FF-E7573F07489B}"/>
                  </a:ext>
                </a:extLst>
              </p:cNvPr>
              <p:cNvCxnSpPr/>
              <p:nvPr/>
            </p:nvCxnSpPr>
            <p:spPr>
              <a:xfrm>
                <a:off x="4752856" y="2531713"/>
                <a:ext cx="0" cy="3476109"/>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5EFD9D2-E50B-4800-B338-1E59917AEF77}"/>
                  </a:ext>
                </a:extLst>
              </p:cNvPr>
              <p:cNvSpPr txBox="1"/>
              <p:nvPr/>
            </p:nvSpPr>
            <p:spPr>
              <a:xfrm>
                <a:off x="4082839" y="3075057"/>
                <a:ext cx="1345085" cy="707886"/>
              </a:xfrm>
              <a:prstGeom prst="rect">
                <a:avLst/>
              </a:prstGeom>
              <a:solidFill>
                <a:schemeClr val="bg1"/>
              </a:solidFill>
              <a:ln w="12700">
                <a:solidFill>
                  <a:srgbClr val="0070C0"/>
                </a:solidFill>
              </a:ln>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Splice Centerline</a:t>
                </a:r>
              </a:p>
            </p:txBody>
          </p:sp>
          <p:cxnSp>
            <p:nvCxnSpPr>
              <p:cNvPr id="52" name="Straight Connector 51">
                <a:extLst>
                  <a:ext uri="{FF2B5EF4-FFF2-40B4-BE49-F238E27FC236}">
                    <a16:creationId xmlns:a16="http://schemas.microsoft.com/office/drawing/2014/main" id="{EE317F30-A568-4DF3-9A1D-9A5F23D3C7B5}"/>
                  </a:ext>
                </a:extLst>
              </p:cNvPr>
              <p:cNvCxnSpPr/>
              <p:nvPr/>
            </p:nvCxnSpPr>
            <p:spPr>
              <a:xfrm>
                <a:off x="3952345" y="5516880"/>
                <a:ext cx="0" cy="27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7F8C96-B972-44E1-86AE-42432883B6CB}"/>
                  </a:ext>
                </a:extLst>
              </p:cNvPr>
              <p:cNvCxnSpPr/>
              <p:nvPr/>
            </p:nvCxnSpPr>
            <p:spPr>
              <a:xfrm>
                <a:off x="3124200" y="2676287"/>
                <a:ext cx="0" cy="27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7852AE6-C779-4581-98AC-72EFD43F81CB}"/>
                  </a:ext>
                </a:extLst>
              </p:cNvPr>
              <p:cNvCxnSpPr/>
              <p:nvPr/>
            </p:nvCxnSpPr>
            <p:spPr>
              <a:xfrm>
                <a:off x="2819400" y="2813447"/>
                <a:ext cx="304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147DEC8-C0FC-4D79-AE59-1D84713C7D93}"/>
                  </a:ext>
                </a:extLst>
              </p:cNvPr>
              <p:cNvCxnSpPr/>
              <p:nvPr/>
            </p:nvCxnSpPr>
            <p:spPr>
              <a:xfrm>
                <a:off x="4442913" y="5654040"/>
                <a:ext cx="304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A580BCE-5184-4B27-8F51-1ADA9F990B32}"/>
                  </a:ext>
                </a:extLst>
              </p:cNvPr>
              <p:cNvCxnSpPr/>
              <p:nvPr/>
            </p:nvCxnSpPr>
            <p:spPr>
              <a:xfrm>
                <a:off x="2240280" y="2803922"/>
                <a:ext cx="304800"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D60B412-B827-4B0D-AF3A-AB0481AA5252}"/>
                  </a:ext>
                </a:extLst>
              </p:cNvPr>
              <p:cNvCxnSpPr/>
              <p:nvPr/>
            </p:nvCxnSpPr>
            <p:spPr>
              <a:xfrm>
                <a:off x="3956156" y="5657612"/>
                <a:ext cx="228600"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41434C6-433D-45F6-A2E9-91DDD911ED27}"/>
                    </a:ext>
                  </a:extLst>
                </p:cNvPr>
                <p:cNvSpPr/>
                <p:nvPr/>
              </p:nvSpPr>
              <p:spPr>
                <a:xfrm>
                  <a:off x="4398896" y="4512725"/>
                  <a:ext cx="544332" cy="5545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type m:val="skw"/>
                            <m:ctrlPr>
                              <a:rPr lang="en-US" sz="2000" b="0" i="1" dirty="0" smtClean="0">
                                <a:latin typeface="Cambria Math" panose="02040503050406030204" pitchFamily="18" charset="0"/>
                              </a:rPr>
                            </m:ctrlPr>
                          </m:fPr>
                          <m:num>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𝑙</m:t>
                                </m:r>
                              </m:e>
                              <m:sub>
                                <m:r>
                                  <a:rPr lang="en-US" sz="2000" b="0" i="1" dirty="0" smtClean="0">
                                    <a:latin typeface="Cambria Math" panose="02040503050406030204" pitchFamily="18" charset="0"/>
                                  </a:rPr>
                                  <m:t>𝑠</m:t>
                                </m:r>
                              </m:sub>
                            </m:sSub>
                          </m:num>
                          <m:den>
                            <m:r>
                              <a:rPr lang="en-US" sz="2000" b="0" i="1" dirty="0" smtClean="0">
                                <a:latin typeface="Cambria Math" panose="02040503050406030204" pitchFamily="18" charset="0"/>
                              </a:rPr>
                              <m:t>6</m:t>
                            </m:r>
                          </m:den>
                        </m:f>
                      </m:oMath>
                    </m:oMathPara>
                  </a14:m>
                  <a:endParaRPr lang="en-US" sz="2000" i="1" dirty="0"/>
                </a:p>
              </p:txBody>
            </p:sp>
          </mc:Choice>
          <mc:Fallback xmlns="">
            <p:sp>
              <p:nvSpPr>
                <p:cNvPr id="43" name="Rectangle 42">
                  <a:extLst>
                    <a:ext uri="{FF2B5EF4-FFF2-40B4-BE49-F238E27FC236}">
                      <a16:creationId xmlns:a16="http://schemas.microsoft.com/office/drawing/2014/main" id="{CDCE476A-6F67-4A10-BB0A-6E15A5B01E77}"/>
                    </a:ext>
                  </a:extLst>
                </p:cNvPr>
                <p:cNvSpPr>
                  <a:spLocks noRot="1" noChangeAspect="1" noMove="1" noResize="1" noEditPoints="1" noAdjustHandles="1" noChangeArrowheads="1" noChangeShapeType="1" noTextEdit="1"/>
                </p:cNvSpPr>
                <p:nvPr/>
              </p:nvSpPr>
              <p:spPr>
                <a:xfrm>
                  <a:off x="4398896" y="4512725"/>
                  <a:ext cx="544332" cy="554575"/>
                </a:xfrm>
                <a:prstGeom prst="rect">
                  <a:avLst/>
                </a:prstGeom>
                <a:blipFill>
                  <a:blip r:embed="rId9"/>
                  <a:stretch>
                    <a:fillRect/>
                  </a:stretch>
                </a:blipFill>
              </p:spPr>
              <p:txBody>
                <a:bodyPr/>
                <a:lstStyle/>
                <a:p>
                  <a:r>
                    <a:rPr lang="en-US">
                      <a:noFill/>
                    </a:rPr>
                    <a:t> </a:t>
                  </a:r>
                </a:p>
              </p:txBody>
            </p:sp>
          </mc:Fallback>
        </mc:AlternateContent>
      </p:grpSp>
      <p:sp>
        <p:nvSpPr>
          <p:cNvPr id="60" name="TextBox 59">
            <a:extLst>
              <a:ext uri="{FF2B5EF4-FFF2-40B4-BE49-F238E27FC236}">
                <a16:creationId xmlns:a16="http://schemas.microsoft.com/office/drawing/2014/main" id="{5A7DF824-23E5-43C8-B4A3-2B7856A5A57D}"/>
              </a:ext>
            </a:extLst>
          </p:cNvPr>
          <p:cNvSpPr txBox="1"/>
          <p:nvPr/>
        </p:nvSpPr>
        <p:spPr>
          <a:xfrm>
            <a:off x="4254774" y="6205474"/>
            <a:ext cx="1133476" cy="369332"/>
          </a:xfrm>
          <a:prstGeom prst="rect">
            <a:avLst/>
          </a:prstGeom>
          <a:noFill/>
        </p:spPr>
        <p:txBody>
          <a:bodyPr wrap="square" rtlCol="0">
            <a:spAutoFit/>
          </a:bodyPr>
          <a:lstStyle/>
          <a:p>
            <a:r>
              <a:rPr lang="en-US" b="1" dirty="0"/>
              <a:t>Model D</a:t>
            </a:r>
          </a:p>
        </p:txBody>
      </p:sp>
      <p:sp>
        <p:nvSpPr>
          <p:cNvPr id="25" name="Rectangle 24">
            <a:extLst>
              <a:ext uri="{FF2B5EF4-FFF2-40B4-BE49-F238E27FC236}">
                <a16:creationId xmlns:a16="http://schemas.microsoft.com/office/drawing/2014/main" id="{6DF3E2EA-24E3-466A-8680-F83D90A050AF}"/>
              </a:ext>
            </a:extLst>
          </p:cNvPr>
          <p:cNvSpPr/>
          <p:nvPr/>
        </p:nvSpPr>
        <p:spPr>
          <a:xfrm>
            <a:off x="78118" y="1187593"/>
            <a:ext cx="8519160" cy="400110"/>
          </a:xfrm>
          <a:prstGeom prst="rect">
            <a:avLst/>
          </a:prstGeom>
        </p:spPr>
        <p:txBody>
          <a:bodyPr wrap="square">
            <a:spAutoFit/>
          </a:bodyPr>
          <a:lstStyle/>
          <a:p>
            <a:pPr marL="630000" lvl="1" indent="-306000">
              <a:spcBef>
                <a:spcPct val="20000"/>
              </a:spcBef>
              <a:spcAft>
                <a:spcPts val="600"/>
              </a:spcAft>
              <a:buClr>
                <a:schemeClr val="accent2"/>
              </a:buClr>
              <a:buSzPct val="92000"/>
              <a:buFont typeface="Wingdings 2" charset="2"/>
              <a:buChar char=""/>
              <a:defRPr/>
            </a:pPr>
            <a:r>
              <a:rPr lang="en-US" sz="2000" dirty="0"/>
              <a:t>Model D was selected for the analysis to determine 𝑁</a:t>
            </a:r>
            <a:r>
              <a:rPr lang="en-US" sz="2000" baseline="-25000" dirty="0"/>
              <a:t>𝑠,𝑒𝑓𝑓</a:t>
            </a:r>
          </a:p>
        </p:txBody>
      </p:sp>
    </p:spTree>
    <p:extLst>
      <p:ext uri="{BB962C8B-B14F-4D97-AF65-F5344CB8AC3E}">
        <p14:creationId xmlns:p14="http://schemas.microsoft.com/office/powerpoint/2010/main" val="3516531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Stirrup Spacing Options</a:t>
            </a:r>
          </a:p>
        </p:txBody>
      </p:sp>
      <p:sp>
        <p:nvSpPr>
          <p:cNvPr id="55" name="Content Placeholder 2">
            <a:extLst>
              <a:ext uri="{FF2B5EF4-FFF2-40B4-BE49-F238E27FC236}">
                <a16:creationId xmlns:a16="http://schemas.microsoft.com/office/drawing/2014/main" id="{FF28AA4A-4583-45FB-AFC4-132ACA619EA9}"/>
              </a:ext>
            </a:extLst>
          </p:cNvPr>
          <p:cNvSpPr txBox="1">
            <a:spLocks/>
          </p:cNvSpPr>
          <p:nvPr/>
        </p:nvSpPr>
        <p:spPr>
          <a:xfrm>
            <a:off x="72298" y="1257299"/>
            <a:ext cx="5436962" cy="5295901"/>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000" dirty="0">
                <a:solidFill>
                  <a:schemeClr val="tx1"/>
                </a:solidFill>
              </a:rPr>
              <a:t>Large range of possible stirrup spacings</a:t>
            </a:r>
          </a:p>
          <a:p>
            <a:pPr lvl="2"/>
            <a:r>
              <a:rPr lang="en-US" sz="1600" dirty="0">
                <a:solidFill>
                  <a:schemeClr val="tx1"/>
                </a:solidFill>
              </a:rPr>
              <a:t>Based on number of stirrups (</a:t>
            </a:r>
            <a:r>
              <a:rPr lang="en-US" sz="1600" i="1" dirty="0">
                <a:solidFill>
                  <a:schemeClr val="tx1"/>
                </a:solidFill>
              </a:rPr>
              <a:t>N</a:t>
            </a:r>
            <a:r>
              <a:rPr lang="en-US" sz="1600" i="1" baseline="-25000" dirty="0">
                <a:solidFill>
                  <a:schemeClr val="tx1"/>
                </a:solidFill>
              </a:rPr>
              <a:t>s</a:t>
            </a:r>
            <a:r>
              <a:rPr lang="en-US" sz="1600" dirty="0">
                <a:solidFill>
                  <a:schemeClr val="tx1"/>
                </a:solidFill>
              </a:rPr>
              <a:t>) and the splice length (</a:t>
            </a:r>
            <a:r>
              <a:rPr lang="en-US" sz="1600" i="1" dirty="0">
                <a:solidFill>
                  <a:schemeClr val="tx1"/>
                </a:solidFill>
              </a:rPr>
              <a:t>l</a:t>
            </a:r>
            <a:r>
              <a:rPr lang="en-US" sz="1600" i="1" baseline="-25000" dirty="0">
                <a:solidFill>
                  <a:schemeClr val="tx1"/>
                </a:solidFill>
              </a:rPr>
              <a:t>s</a:t>
            </a:r>
            <a:r>
              <a:rPr lang="en-US" sz="1600" dirty="0">
                <a:solidFill>
                  <a:schemeClr val="tx1"/>
                </a:solidFill>
              </a:rPr>
              <a:t>)</a:t>
            </a:r>
            <a:endParaRPr lang="en-US" sz="1600" i="1" baseline="-25000" dirty="0">
              <a:solidFill>
                <a:schemeClr val="tx1"/>
              </a:solidFill>
            </a:endParaRPr>
          </a:p>
          <a:p>
            <a:pPr lvl="2"/>
            <a:r>
              <a:rPr lang="en-US" sz="1600" dirty="0">
                <a:solidFill>
                  <a:schemeClr val="tx1"/>
                </a:solidFill>
              </a:rPr>
              <a:t>Equal spacing and symmetric about middle of splice</a:t>
            </a:r>
          </a:p>
          <a:p>
            <a:pPr lvl="2"/>
            <a:r>
              <a:rPr lang="en-US" sz="1600" dirty="0">
                <a:solidFill>
                  <a:schemeClr val="tx1"/>
                </a:solidFill>
              </a:rPr>
              <a:t>Range of spacings is large for small </a:t>
            </a:r>
            <a:r>
              <a:rPr lang="en-US" sz="1600" i="1" dirty="0">
                <a:solidFill>
                  <a:schemeClr val="tx1"/>
                </a:solidFill>
              </a:rPr>
              <a:t>N</a:t>
            </a:r>
            <a:r>
              <a:rPr lang="en-US" sz="1600" i="1" baseline="-25000" dirty="0">
                <a:solidFill>
                  <a:schemeClr val="tx1"/>
                </a:solidFill>
              </a:rPr>
              <a:t>s</a:t>
            </a:r>
            <a:r>
              <a:rPr lang="en-US" sz="1600" dirty="0">
                <a:solidFill>
                  <a:schemeClr val="tx1"/>
                </a:solidFill>
              </a:rPr>
              <a:t>, but small for large </a:t>
            </a:r>
            <a:r>
              <a:rPr lang="en-US" sz="1600" i="1" dirty="0">
                <a:solidFill>
                  <a:schemeClr val="tx1"/>
                </a:solidFill>
              </a:rPr>
              <a:t>N</a:t>
            </a:r>
            <a:r>
              <a:rPr lang="en-US" sz="1600" i="1" baseline="-25000" dirty="0">
                <a:solidFill>
                  <a:schemeClr val="tx1"/>
                </a:solidFill>
              </a:rPr>
              <a:t>s</a:t>
            </a:r>
          </a:p>
        </p:txBody>
      </p:sp>
      <mc:AlternateContent xmlns:mc="http://schemas.openxmlformats.org/markup-compatibility/2006" xmlns:a14="http://schemas.microsoft.com/office/drawing/2010/main">
        <mc:Choice Requires="a14">
          <p:sp>
            <p:nvSpPr>
              <p:cNvPr id="56" name="Text Box 978">
                <a:extLst>
                  <a:ext uri="{FF2B5EF4-FFF2-40B4-BE49-F238E27FC236}">
                    <a16:creationId xmlns:a16="http://schemas.microsoft.com/office/drawing/2014/main" id="{123322D0-0399-4CDA-A07E-96B38758C194}"/>
                  </a:ext>
                </a:extLst>
              </p:cNvPr>
              <p:cNvSpPr txBox="1"/>
              <p:nvPr/>
            </p:nvSpPr>
            <p:spPr>
              <a:xfrm>
                <a:off x="3634739" y="5005848"/>
                <a:ext cx="1874521" cy="8279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𝑚𝑖𝑛</m:t>
                          </m:r>
                        </m:sub>
                      </m:s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𝑙</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num>
                        <m:den>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𝑁</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56" name="Text Box 978">
                <a:extLst>
                  <a:ext uri="{FF2B5EF4-FFF2-40B4-BE49-F238E27FC236}">
                    <a16:creationId xmlns:a16="http://schemas.microsoft.com/office/drawing/2014/main" id="{123322D0-0399-4CDA-A07E-96B38758C194}"/>
                  </a:ext>
                </a:extLst>
              </p:cNvPr>
              <p:cNvSpPr txBox="1">
                <a:spLocks noRot="1" noChangeAspect="1" noMove="1" noResize="1" noEditPoints="1" noAdjustHandles="1" noChangeArrowheads="1" noChangeShapeType="1" noTextEdit="1"/>
              </p:cNvSpPr>
              <p:nvPr/>
            </p:nvSpPr>
            <p:spPr>
              <a:xfrm>
                <a:off x="3634739" y="5005848"/>
                <a:ext cx="1874521" cy="827988"/>
              </a:xfrm>
              <a:prstGeom prst="rect">
                <a:avLst/>
              </a:prstGeom>
              <a:blipFill>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 Box 979">
                <a:extLst>
                  <a:ext uri="{FF2B5EF4-FFF2-40B4-BE49-F238E27FC236}">
                    <a16:creationId xmlns:a16="http://schemas.microsoft.com/office/drawing/2014/main" id="{DCF2D320-7867-4B61-9979-C876C0955DA5}"/>
                  </a:ext>
                </a:extLst>
              </p:cNvPr>
              <p:cNvSpPr txBox="1"/>
              <p:nvPr/>
            </p:nvSpPr>
            <p:spPr>
              <a:xfrm>
                <a:off x="3581400" y="4263703"/>
                <a:ext cx="1600200" cy="8279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𝑎𝑣𝑔</m:t>
                          </m:r>
                        </m:sub>
                      </m:s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𝑙</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num>
                        <m:den>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𝑁</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den>
                      </m:f>
                    </m:oMath>
                  </m:oMathPara>
                </a14:m>
                <a:endParaRPr lang="en-US"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57" name="Text Box 979">
                <a:extLst>
                  <a:ext uri="{FF2B5EF4-FFF2-40B4-BE49-F238E27FC236}">
                    <a16:creationId xmlns:a16="http://schemas.microsoft.com/office/drawing/2014/main" id="{DCF2D320-7867-4B61-9979-C876C0955DA5}"/>
                  </a:ext>
                </a:extLst>
              </p:cNvPr>
              <p:cNvSpPr txBox="1">
                <a:spLocks noRot="1" noChangeAspect="1" noMove="1" noResize="1" noEditPoints="1" noAdjustHandles="1" noChangeArrowheads="1" noChangeShapeType="1" noTextEdit="1"/>
              </p:cNvSpPr>
              <p:nvPr/>
            </p:nvSpPr>
            <p:spPr>
              <a:xfrm>
                <a:off x="3581400" y="4263703"/>
                <a:ext cx="1600200" cy="827988"/>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Box 980">
                <a:extLst>
                  <a:ext uri="{FF2B5EF4-FFF2-40B4-BE49-F238E27FC236}">
                    <a16:creationId xmlns:a16="http://schemas.microsoft.com/office/drawing/2014/main" id="{A71040C3-03AD-4820-B00D-ADC3038FEC94}"/>
                  </a:ext>
                </a:extLst>
              </p:cNvPr>
              <p:cNvSpPr txBox="1"/>
              <p:nvPr/>
            </p:nvSpPr>
            <p:spPr>
              <a:xfrm>
                <a:off x="3771900" y="3405763"/>
                <a:ext cx="1600200" cy="76200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𝑚𝑎𝑥</m:t>
                          </m:r>
                        </m:sub>
                      </m:s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𝑙</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num>
                        <m:den>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𝑁</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61" name="Text Box 980">
                <a:extLst>
                  <a:ext uri="{FF2B5EF4-FFF2-40B4-BE49-F238E27FC236}">
                    <a16:creationId xmlns:a16="http://schemas.microsoft.com/office/drawing/2014/main" id="{A71040C3-03AD-4820-B00D-ADC3038FEC94}"/>
                  </a:ext>
                </a:extLst>
              </p:cNvPr>
              <p:cNvSpPr txBox="1">
                <a:spLocks noRot="1" noChangeAspect="1" noMove="1" noResize="1" noEditPoints="1" noAdjustHandles="1" noChangeArrowheads="1" noChangeShapeType="1" noTextEdit="1"/>
              </p:cNvSpPr>
              <p:nvPr/>
            </p:nvSpPr>
            <p:spPr>
              <a:xfrm>
                <a:off x="3771900" y="3405763"/>
                <a:ext cx="1600200" cy="762001"/>
              </a:xfrm>
              <a:prstGeom prst="rect">
                <a:avLst/>
              </a:prstGeom>
              <a:blipFill>
                <a:blip r:embed="rId5"/>
                <a:stretch>
                  <a:fillRect/>
                </a:stretch>
              </a:blipFill>
              <a:ln w="6350">
                <a:noFill/>
              </a:ln>
            </p:spPr>
            <p:txBody>
              <a:bodyPr/>
              <a:lstStyle/>
              <a:p>
                <a:r>
                  <a:rPr lang="en-US">
                    <a:noFill/>
                  </a:rPr>
                  <a:t> </a:t>
                </a:r>
              </a:p>
            </p:txBody>
          </p:sp>
        </mc:Fallback>
      </mc:AlternateContent>
      <p:sp>
        <p:nvSpPr>
          <p:cNvPr id="72" name="Title 1">
            <a:extLst>
              <a:ext uri="{FF2B5EF4-FFF2-40B4-BE49-F238E27FC236}">
                <a16:creationId xmlns:a16="http://schemas.microsoft.com/office/drawing/2014/main" id="{22D23E3C-927F-45D9-B1D2-F0F788F4333D}"/>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pic>
        <p:nvPicPr>
          <p:cNvPr id="23" name="Picture 22">
            <a:extLst>
              <a:ext uri="{FF2B5EF4-FFF2-40B4-BE49-F238E27FC236}">
                <a16:creationId xmlns:a16="http://schemas.microsoft.com/office/drawing/2014/main" id="{78AE144A-743F-44A1-8EAA-A9F52AE4128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21335" y="2309449"/>
            <a:ext cx="3282414" cy="1224190"/>
          </a:xfrm>
          <a:prstGeom prst="rect">
            <a:avLst/>
          </a:prstGeom>
        </p:spPr>
      </p:pic>
      <p:pic>
        <p:nvPicPr>
          <p:cNvPr id="24" name="Picture 23">
            <a:extLst>
              <a:ext uri="{FF2B5EF4-FFF2-40B4-BE49-F238E27FC236}">
                <a16:creationId xmlns:a16="http://schemas.microsoft.com/office/drawing/2014/main" id="{32FB52F1-804D-4026-B2DB-D2FF89B27D8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21335" y="3775948"/>
            <a:ext cx="3282414" cy="1315743"/>
          </a:xfrm>
          <a:prstGeom prst="rect">
            <a:avLst/>
          </a:prstGeom>
        </p:spPr>
      </p:pic>
      <p:pic>
        <p:nvPicPr>
          <p:cNvPr id="25" name="Picture 24">
            <a:extLst>
              <a:ext uri="{FF2B5EF4-FFF2-40B4-BE49-F238E27FC236}">
                <a16:creationId xmlns:a16="http://schemas.microsoft.com/office/drawing/2014/main" id="{9BF77ADF-BBCF-4F09-A01E-D15A754A864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721335" y="5334000"/>
            <a:ext cx="3282414" cy="1339286"/>
          </a:xfrm>
          <a:prstGeom prst="rect">
            <a:avLst/>
          </a:prstGeom>
        </p:spPr>
      </p:pic>
      <p:cxnSp>
        <p:nvCxnSpPr>
          <p:cNvPr id="60" name="Straight Arrow Connector 59">
            <a:extLst>
              <a:ext uri="{FF2B5EF4-FFF2-40B4-BE49-F238E27FC236}">
                <a16:creationId xmlns:a16="http://schemas.microsoft.com/office/drawing/2014/main" id="{6A1E1791-B23C-4789-9D15-267CBB3FF59C}"/>
              </a:ext>
            </a:extLst>
          </p:cNvPr>
          <p:cNvCxnSpPr>
            <a:cxnSpLocks/>
            <a:stCxn id="61" idx="3"/>
          </p:cNvCxnSpPr>
          <p:nvPr/>
        </p:nvCxnSpPr>
        <p:spPr>
          <a:xfrm flipV="1">
            <a:off x="5372100" y="3408960"/>
            <a:ext cx="419100" cy="3778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74B5130-34E0-4EFF-B1AA-B758CBCF2B9B}"/>
              </a:ext>
            </a:extLst>
          </p:cNvPr>
          <p:cNvCxnSpPr>
            <a:cxnSpLocks/>
            <a:stCxn id="57" idx="3"/>
          </p:cNvCxnSpPr>
          <p:nvPr/>
        </p:nvCxnSpPr>
        <p:spPr>
          <a:xfrm>
            <a:off x="5181600" y="4677697"/>
            <a:ext cx="53973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8EAAD3D-FC38-4CF6-A601-302F23F95399}"/>
              </a:ext>
            </a:extLst>
          </p:cNvPr>
          <p:cNvCxnSpPr>
            <a:cxnSpLocks/>
            <a:stCxn id="56" idx="3"/>
          </p:cNvCxnSpPr>
          <p:nvPr/>
        </p:nvCxnSpPr>
        <p:spPr>
          <a:xfrm>
            <a:off x="5509260" y="5419842"/>
            <a:ext cx="281940" cy="2399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B0C27282-FC90-4C70-8B64-6BD68320D19A}"/>
              </a:ext>
            </a:extLst>
          </p:cNvPr>
          <p:cNvSpPr txBox="1">
            <a:spLocks/>
          </p:cNvSpPr>
          <p:nvPr/>
        </p:nvSpPr>
        <p:spPr>
          <a:xfrm>
            <a:off x="5335369" y="1841370"/>
            <a:ext cx="4020621" cy="44976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b="1" dirty="0">
                <a:solidFill>
                  <a:schemeClr val="tx1"/>
                </a:solidFill>
              </a:rPr>
              <a:t>3-Stirrup Example:</a:t>
            </a:r>
            <a:endParaRPr lang="en-US" sz="2000" dirty="0">
              <a:solidFill>
                <a:schemeClr val="tx1"/>
              </a:solidFill>
            </a:endParaRPr>
          </a:p>
        </p:txBody>
      </p:sp>
    </p:spTree>
    <p:extLst>
      <p:ext uri="{BB962C8B-B14F-4D97-AF65-F5344CB8AC3E}">
        <p14:creationId xmlns:p14="http://schemas.microsoft.com/office/powerpoint/2010/main" val="406586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8B4D31-BD2E-4F76-9E7F-B0A2631F1AB7}"/>
              </a:ext>
            </a:extLst>
          </p:cNvPr>
          <p:cNvGrpSpPr/>
          <p:nvPr/>
        </p:nvGrpSpPr>
        <p:grpSpPr>
          <a:xfrm>
            <a:off x="0" y="0"/>
            <a:ext cx="9144000" cy="1514211"/>
            <a:chOff x="0" y="0"/>
            <a:chExt cx="9144000" cy="1514211"/>
          </a:xfrm>
        </p:grpSpPr>
        <p:sp>
          <p:nvSpPr>
            <p:cNvPr id="7" name="TextBox 6">
              <a:extLst>
                <a:ext uri="{FF2B5EF4-FFF2-40B4-BE49-F238E27FC236}">
                  <a16:creationId xmlns:a16="http://schemas.microsoft.com/office/drawing/2014/main" id="{A8979B15-3931-4858-B997-AE68BC666389}"/>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84D74241-3B99-401F-A8FF-B2439EC4D39C}"/>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AC94D39-B504-402D-A691-B25491886E99}"/>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96251321-1FAC-41BC-84B1-F933A7D757F0}"/>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C17233A1-F413-4D44-925F-210EF15443A8}"/>
                </a:ext>
              </a:extLst>
            </p:cNvPr>
            <p:cNvSpPr txBox="1"/>
            <p:nvPr/>
          </p:nvSpPr>
          <p:spPr>
            <a:xfrm>
              <a:off x="457201" y="599811"/>
              <a:ext cx="8229600" cy="914400"/>
            </a:xfrm>
            <a:prstGeom prst="rect">
              <a:avLst/>
            </a:prstGeom>
            <a:solidFill>
              <a:schemeClr val="accent4">
                <a:lumMod val="50000"/>
              </a:schemeClr>
            </a:solidFill>
          </p:spPr>
          <p:txBody>
            <a:bodyPr wrap="square" rtlCol="0">
              <a:spAutoFit/>
            </a:bodyPr>
            <a:lstStyle/>
            <a:p>
              <a:endParaRPr lang="en-US" dirty="0"/>
            </a:p>
          </p:txBody>
        </p:sp>
      </p:grpSp>
      <p:sp>
        <p:nvSpPr>
          <p:cNvPr id="12" name="Title 1">
            <a:extLst>
              <a:ext uri="{FF2B5EF4-FFF2-40B4-BE49-F238E27FC236}">
                <a16:creationId xmlns:a16="http://schemas.microsoft.com/office/drawing/2014/main" id="{1C7F074B-B320-4B20-B527-1D489EEB15BD}"/>
              </a:ext>
            </a:extLst>
          </p:cNvPr>
          <p:cNvSpPr txBox="1">
            <a:spLocks/>
          </p:cNvSpPr>
          <p:nvPr/>
        </p:nvSpPr>
        <p:spPr>
          <a:xfrm>
            <a:off x="491490" y="548640"/>
            <a:ext cx="7989752" cy="1083329"/>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Background:</a:t>
            </a:r>
          </a:p>
          <a:p>
            <a:r>
              <a:rPr lang="en-US" dirty="0"/>
              <a:t>General</a:t>
            </a:r>
          </a:p>
        </p:txBody>
      </p:sp>
      <p:sp>
        <p:nvSpPr>
          <p:cNvPr id="13" name="Content Placeholder 2">
            <a:extLst>
              <a:ext uri="{FF2B5EF4-FFF2-40B4-BE49-F238E27FC236}">
                <a16:creationId xmlns:a16="http://schemas.microsoft.com/office/drawing/2014/main" id="{F4A48A2E-EE72-4314-8900-B55C080E193B}"/>
              </a:ext>
            </a:extLst>
          </p:cNvPr>
          <p:cNvSpPr txBox="1">
            <a:spLocks/>
          </p:cNvSpPr>
          <p:nvPr/>
        </p:nvSpPr>
        <p:spPr>
          <a:xfrm>
            <a:off x="438150" y="1853518"/>
            <a:ext cx="8401049" cy="2843291"/>
          </a:xfrm>
          <a:prstGeom prst="rect">
            <a:avLst/>
          </a:prstGeom>
        </p:spPr>
        <p:txBody>
          <a:bodyPr anchor="t"/>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Standard yield strength for reinforcing bars = 60 </a:t>
            </a:r>
            <a:r>
              <a:rPr lang="en-US" sz="2000" dirty="0" err="1">
                <a:solidFill>
                  <a:schemeClr val="tx1"/>
                </a:solidFill>
              </a:rPr>
              <a:t>ksi</a:t>
            </a:r>
            <a:endParaRPr lang="en-US" sz="2000" dirty="0">
              <a:solidFill>
                <a:schemeClr val="tx1"/>
              </a:solidFill>
            </a:endParaRPr>
          </a:p>
          <a:p>
            <a:r>
              <a:rPr lang="en-US" sz="2000" dirty="0">
                <a:solidFill>
                  <a:schemeClr val="tx1"/>
                </a:solidFill>
              </a:rPr>
              <a:t>High-strength steels becoming commercially available (Gr. 100)</a:t>
            </a:r>
          </a:p>
          <a:p>
            <a:pPr lvl="1"/>
            <a:r>
              <a:rPr lang="en-US" sz="1800" dirty="0">
                <a:solidFill>
                  <a:schemeClr val="tx1"/>
                </a:solidFill>
              </a:rPr>
              <a:t>ASTM A615,  A1035 (MMFX)</a:t>
            </a:r>
          </a:p>
          <a:p>
            <a:r>
              <a:rPr lang="en-US" sz="2000" dirty="0">
                <a:solidFill>
                  <a:schemeClr val="tx1"/>
                </a:solidFill>
              </a:rPr>
              <a:t>ACI 318 was developed considering Grade 60 reinforcement</a:t>
            </a:r>
          </a:p>
          <a:p>
            <a:r>
              <a:rPr lang="en-US" sz="2000" dirty="0">
                <a:solidFill>
                  <a:schemeClr val="tx1"/>
                </a:solidFill>
              </a:rPr>
              <a:t>Applied Technology Council (ATC-115) – roadmap for the adoption of high-strength reinforcement</a:t>
            </a:r>
          </a:p>
          <a:p>
            <a:endParaRPr lang="en-US" sz="2000" dirty="0">
              <a:solidFill>
                <a:schemeClr val="tx1"/>
              </a:solidFill>
            </a:endParaRPr>
          </a:p>
        </p:txBody>
      </p:sp>
      <p:sp>
        <p:nvSpPr>
          <p:cNvPr id="15" name="Title 1">
            <a:extLst>
              <a:ext uri="{FF2B5EF4-FFF2-40B4-BE49-F238E27FC236}">
                <a16:creationId xmlns:a16="http://schemas.microsoft.com/office/drawing/2014/main" id="{53C6B535-7D5E-4037-A570-60D4579DF696}"/>
              </a:ext>
            </a:extLst>
          </p:cNvPr>
          <p:cNvSpPr txBox="1">
            <a:spLocks/>
          </p:cNvSpPr>
          <p:nvPr/>
        </p:nvSpPr>
        <p:spPr>
          <a:xfrm>
            <a:off x="7488737" y="27108"/>
            <a:ext cx="1655263"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1. Context</a:t>
            </a:r>
          </a:p>
        </p:txBody>
      </p:sp>
    </p:spTree>
    <p:extLst>
      <p:ext uri="{BB962C8B-B14F-4D97-AF65-F5344CB8AC3E}">
        <p14:creationId xmlns:p14="http://schemas.microsoft.com/office/powerpoint/2010/main" val="1712752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Percent Contribution</a:t>
            </a:r>
          </a:p>
        </p:txBody>
      </p:sp>
      <p:sp>
        <p:nvSpPr>
          <p:cNvPr id="55" name="Content Placeholder 2">
            <a:extLst>
              <a:ext uri="{FF2B5EF4-FFF2-40B4-BE49-F238E27FC236}">
                <a16:creationId xmlns:a16="http://schemas.microsoft.com/office/drawing/2014/main" id="{FF28AA4A-4583-45FB-AFC4-132ACA619EA9}"/>
              </a:ext>
            </a:extLst>
          </p:cNvPr>
          <p:cNvSpPr txBox="1">
            <a:spLocks/>
          </p:cNvSpPr>
          <p:nvPr/>
        </p:nvSpPr>
        <p:spPr>
          <a:xfrm>
            <a:off x="72298" y="1295400"/>
            <a:ext cx="6328502" cy="1638301"/>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000" dirty="0">
                <a:solidFill>
                  <a:schemeClr val="tx1"/>
                </a:solidFill>
              </a:rPr>
              <a:t>Large range of possible </a:t>
            </a:r>
            <a:r>
              <a:rPr lang="en-US" sz="2000" i="1" dirty="0">
                <a:solidFill>
                  <a:schemeClr val="tx1"/>
                </a:solidFill>
              </a:rPr>
              <a:t>k</a:t>
            </a:r>
            <a:r>
              <a:rPr lang="en-US" sz="2000" dirty="0">
                <a:solidFill>
                  <a:schemeClr val="tx1"/>
                </a:solidFill>
              </a:rPr>
              <a:t> values</a:t>
            </a:r>
          </a:p>
          <a:p>
            <a:pPr lvl="2"/>
            <a:r>
              <a:rPr lang="en-US" sz="1600" dirty="0">
                <a:solidFill>
                  <a:schemeClr val="tx1"/>
                </a:solidFill>
              </a:rPr>
              <a:t>Based on number of stirrups (</a:t>
            </a:r>
            <a:r>
              <a:rPr lang="en-US" sz="1600" i="1" dirty="0">
                <a:solidFill>
                  <a:schemeClr val="tx1"/>
                </a:solidFill>
              </a:rPr>
              <a:t>N</a:t>
            </a:r>
            <a:r>
              <a:rPr lang="en-US" sz="1600" i="1" baseline="-25000" dirty="0">
                <a:solidFill>
                  <a:schemeClr val="tx1"/>
                </a:solidFill>
              </a:rPr>
              <a:t>s</a:t>
            </a:r>
            <a:r>
              <a:rPr lang="en-US" sz="1600" dirty="0">
                <a:solidFill>
                  <a:schemeClr val="tx1"/>
                </a:solidFill>
              </a:rPr>
              <a:t>), a given splice length, and selected spacing</a:t>
            </a:r>
          </a:p>
          <a:p>
            <a:pPr lvl="2"/>
            <a:r>
              <a:rPr lang="en-US" sz="1600" dirty="0">
                <a:solidFill>
                  <a:schemeClr val="tx1"/>
                </a:solidFill>
              </a:rPr>
              <a:t>Variability results from large range of possible stirrup spacings</a:t>
            </a:r>
          </a:p>
          <a:p>
            <a:pPr lvl="2"/>
            <a:r>
              <a:rPr lang="en-US" sz="1600" i="1" dirty="0">
                <a:solidFill>
                  <a:schemeClr val="tx1"/>
                </a:solidFill>
              </a:rPr>
              <a:t>k</a:t>
            </a:r>
            <a:r>
              <a:rPr lang="en-US" sz="1600" dirty="0">
                <a:solidFill>
                  <a:schemeClr val="tx1"/>
                </a:solidFill>
              </a:rPr>
              <a:t> converges on 50% as </a:t>
            </a:r>
            <a:r>
              <a:rPr lang="en-US" sz="1600" i="1" dirty="0">
                <a:solidFill>
                  <a:schemeClr val="tx1"/>
                </a:solidFill>
              </a:rPr>
              <a:t>N</a:t>
            </a:r>
            <a:r>
              <a:rPr lang="en-US" sz="1600" i="1" baseline="-25000" dirty="0">
                <a:solidFill>
                  <a:schemeClr val="tx1"/>
                </a:solidFill>
              </a:rPr>
              <a:t>s</a:t>
            </a:r>
            <a:r>
              <a:rPr lang="en-US" sz="1600" dirty="0">
                <a:solidFill>
                  <a:schemeClr val="tx1"/>
                </a:solidFill>
              </a:rPr>
              <a:t> increases for all spacings</a:t>
            </a:r>
          </a:p>
        </p:txBody>
      </p:sp>
      <mc:AlternateContent xmlns:mc="http://schemas.openxmlformats.org/markup-compatibility/2006" xmlns:a14="http://schemas.microsoft.com/office/drawing/2010/main">
        <mc:Choice Requires="a14">
          <p:sp>
            <p:nvSpPr>
              <p:cNvPr id="56" name="Text Box 978">
                <a:extLst>
                  <a:ext uri="{FF2B5EF4-FFF2-40B4-BE49-F238E27FC236}">
                    <a16:creationId xmlns:a16="http://schemas.microsoft.com/office/drawing/2014/main" id="{123322D0-0399-4CDA-A07E-96B38758C194}"/>
                  </a:ext>
                </a:extLst>
              </p:cNvPr>
              <p:cNvSpPr txBox="1"/>
              <p:nvPr/>
            </p:nvSpPr>
            <p:spPr>
              <a:xfrm>
                <a:off x="710055" y="5217044"/>
                <a:ext cx="1600200" cy="762001"/>
              </a:xfrm>
              <a:prstGeom prst="rect">
                <a:avLst/>
              </a:prstGeom>
              <a:solidFill>
                <a:schemeClr val="lt1"/>
              </a:solidFill>
              <a:ln w="28575">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14:m>
                  <m:oMathPara xmlns:m="http://schemas.openxmlformats.org/officeDocument/2006/math">
                    <m:oMathParaPr>
                      <m:jc m:val="left"/>
                    </m:oMathParaPr>
                    <m:oMath xmlns:m="http://schemas.openxmlformats.org/officeDocument/2006/math">
                      <m:sSub>
                        <m:sSubPr>
                          <m:ctrlPr>
                            <a:rPr lang="en-US" i="1" smtClean="0">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𝑠</m:t>
                          </m:r>
                        </m:e>
                        <m: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𝑚𝑖𝑛</m:t>
                          </m:r>
                        </m:sub>
                      </m:s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𝑙</m:t>
                              </m:r>
                            </m:e>
                            <m: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num>
                        <m:den>
                          <m:sSub>
                            <m:sSubPr>
                              <m:ctrlP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𝑁</m:t>
                              </m:r>
                            </m:e>
                            <m: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dirty="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56" name="Text Box 978">
                <a:extLst>
                  <a:ext uri="{FF2B5EF4-FFF2-40B4-BE49-F238E27FC236}">
                    <a16:creationId xmlns:a16="http://schemas.microsoft.com/office/drawing/2014/main" id="{123322D0-0399-4CDA-A07E-96B38758C194}"/>
                  </a:ext>
                </a:extLst>
              </p:cNvPr>
              <p:cNvSpPr txBox="1">
                <a:spLocks noRot="1" noChangeAspect="1" noMove="1" noResize="1" noEditPoints="1" noAdjustHandles="1" noChangeArrowheads="1" noChangeShapeType="1" noTextEdit="1"/>
              </p:cNvSpPr>
              <p:nvPr/>
            </p:nvSpPr>
            <p:spPr>
              <a:xfrm>
                <a:off x="710055" y="5217044"/>
                <a:ext cx="1600200" cy="762001"/>
              </a:xfrm>
              <a:prstGeom prst="rect">
                <a:avLst/>
              </a:prstGeom>
              <a:blipFill>
                <a:blip r:embed="rId3"/>
                <a:stretch>
                  <a:fillRect/>
                </a:stretch>
              </a:blipFill>
              <a:ln w="28575">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 Box 979">
                <a:extLst>
                  <a:ext uri="{FF2B5EF4-FFF2-40B4-BE49-F238E27FC236}">
                    <a16:creationId xmlns:a16="http://schemas.microsoft.com/office/drawing/2014/main" id="{DCF2D320-7867-4B61-9979-C876C0955DA5}"/>
                  </a:ext>
                </a:extLst>
              </p:cNvPr>
              <p:cNvSpPr txBox="1"/>
              <p:nvPr/>
            </p:nvSpPr>
            <p:spPr>
              <a:xfrm>
                <a:off x="710055" y="4307290"/>
                <a:ext cx="1600200" cy="762001"/>
              </a:xfrm>
              <a:prstGeom prst="rect">
                <a:avLst/>
              </a:prstGeom>
              <a:solidFill>
                <a:schemeClr val="lt1"/>
              </a:solid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14:m>
                  <m:oMathPara xmlns:m="http://schemas.openxmlformats.org/officeDocument/2006/math">
                    <m:oMathParaPr>
                      <m:jc m:val="left"/>
                    </m:oMathParaPr>
                    <m:oMath xmlns:m="http://schemas.openxmlformats.org/officeDocument/2006/math">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𝑎𝑣𝑔</m:t>
                          </m:r>
                        </m:sub>
                      </m:s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𝑙</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num>
                        <m:den>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𝑁</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den>
                      </m:f>
                    </m:oMath>
                  </m:oMathPara>
                </a14:m>
                <a:endParaRPr lang="en-US"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57" name="Text Box 979">
                <a:extLst>
                  <a:ext uri="{FF2B5EF4-FFF2-40B4-BE49-F238E27FC236}">
                    <a16:creationId xmlns:a16="http://schemas.microsoft.com/office/drawing/2014/main" id="{DCF2D320-7867-4B61-9979-C876C0955DA5}"/>
                  </a:ext>
                </a:extLst>
              </p:cNvPr>
              <p:cNvSpPr txBox="1">
                <a:spLocks noRot="1" noChangeAspect="1" noMove="1" noResize="1" noEditPoints="1" noAdjustHandles="1" noChangeArrowheads="1" noChangeShapeType="1" noTextEdit="1"/>
              </p:cNvSpPr>
              <p:nvPr/>
            </p:nvSpPr>
            <p:spPr>
              <a:xfrm>
                <a:off x="710055" y="4307290"/>
                <a:ext cx="1600200" cy="762001"/>
              </a:xfrm>
              <a:prstGeom prst="rect">
                <a:avLst/>
              </a:prstGeom>
              <a:blipFill>
                <a:blip r:embed="rId4"/>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 Box 980">
                <a:extLst>
                  <a:ext uri="{FF2B5EF4-FFF2-40B4-BE49-F238E27FC236}">
                    <a16:creationId xmlns:a16="http://schemas.microsoft.com/office/drawing/2014/main" id="{A71040C3-03AD-4820-B00D-ADC3038FEC94}"/>
                  </a:ext>
                </a:extLst>
              </p:cNvPr>
              <p:cNvSpPr txBox="1"/>
              <p:nvPr/>
            </p:nvSpPr>
            <p:spPr>
              <a:xfrm>
                <a:off x="710055" y="3421071"/>
                <a:ext cx="1600200" cy="762001"/>
              </a:xfrm>
              <a:prstGeom prst="rect">
                <a:avLst/>
              </a:prstGeom>
              <a:solidFill>
                <a:schemeClr val="lt1"/>
              </a:solidFill>
              <a:ln w="28575">
                <a:solidFill>
                  <a:srgbClr val="00B05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14:m>
                  <m:oMathPara xmlns:m="http://schemas.openxmlformats.org/officeDocument/2006/math">
                    <m:oMathParaPr>
                      <m:jc m:val="left"/>
                    </m:oMathParaPr>
                    <m:oMath xmlns:m="http://schemas.openxmlformats.org/officeDocument/2006/math">
                      <m:sSub>
                        <m:sSubPr>
                          <m:ctrlPr>
                            <a:rPr lang="en-US" i="1" smtClean="0">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𝑠</m:t>
                          </m:r>
                        </m:e>
                        <m: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𝑚𝑎𝑥</m:t>
                          </m:r>
                        </m:sub>
                      </m:s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𝑙</m:t>
                              </m:r>
                            </m:e>
                            <m: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num>
                        <m:den>
                          <m:sSub>
                            <m:sSubPr>
                              <m:ctrlP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𝑁</m:t>
                              </m:r>
                            </m:e>
                            <m: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dirty="0">
                  <a:solidFill>
                    <a:srgbClr val="00B05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61" name="Text Box 980">
                <a:extLst>
                  <a:ext uri="{FF2B5EF4-FFF2-40B4-BE49-F238E27FC236}">
                    <a16:creationId xmlns:a16="http://schemas.microsoft.com/office/drawing/2014/main" id="{A71040C3-03AD-4820-B00D-ADC3038FEC94}"/>
                  </a:ext>
                </a:extLst>
              </p:cNvPr>
              <p:cNvSpPr txBox="1">
                <a:spLocks noRot="1" noChangeAspect="1" noMove="1" noResize="1" noEditPoints="1" noAdjustHandles="1" noChangeArrowheads="1" noChangeShapeType="1" noTextEdit="1"/>
              </p:cNvSpPr>
              <p:nvPr/>
            </p:nvSpPr>
            <p:spPr>
              <a:xfrm>
                <a:off x="710055" y="3421071"/>
                <a:ext cx="1600200" cy="762001"/>
              </a:xfrm>
              <a:prstGeom prst="rect">
                <a:avLst/>
              </a:prstGeom>
              <a:blipFill>
                <a:blip r:embed="rId5"/>
                <a:stretch>
                  <a:fillRect/>
                </a:stretch>
              </a:blipFill>
              <a:ln w="28575">
                <a:solidFill>
                  <a:srgbClr val="00B050"/>
                </a:solidFill>
              </a:ln>
            </p:spPr>
            <p:txBody>
              <a:bodyPr/>
              <a:lstStyle/>
              <a:p>
                <a:r>
                  <a:rPr lang="en-US">
                    <a:noFill/>
                  </a:rPr>
                  <a:t> </a:t>
                </a:r>
              </a:p>
            </p:txBody>
          </p:sp>
        </mc:Fallback>
      </mc:AlternateContent>
      <p:sp>
        <p:nvSpPr>
          <p:cNvPr id="72" name="Title 1">
            <a:extLst>
              <a:ext uri="{FF2B5EF4-FFF2-40B4-BE49-F238E27FC236}">
                <a16:creationId xmlns:a16="http://schemas.microsoft.com/office/drawing/2014/main" id="{22D23E3C-927F-45D9-B1D2-F0F788F4333D}"/>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7009AD3-932F-4B16-AD05-4261BA12B3E4}"/>
                  </a:ext>
                </a:extLst>
              </p:cNvPr>
              <p:cNvSpPr/>
              <p:nvPr/>
            </p:nvSpPr>
            <p:spPr>
              <a:xfrm>
                <a:off x="6883043" y="1615747"/>
                <a:ext cx="1788517" cy="9840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𝑘</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𝑠</m:t>
                              </m:r>
                              <m:r>
                                <a:rPr lang="en-US" sz="2800">
                                  <a:latin typeface="Cambria Math" panose="02040503050406030204" pitchFamily="18" charset="0"/>
                                </a:rPr>
                                <m:t>,</m:t>
                              </m:r>
                              <m:r>
                                <a:rPr lang="en-US" sz="2800" i="1">
                                  <a:latin typeface="Cambria Math" panose="02040503050406030204" pitchFamily="18" charset="0"/>
                                </a:rPr>
                                <m:t>𝑒𝑓𝑓</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𝑠</m:t>
                              </m:r>
                            </m:sub>
                          </m:sSub>
                        </m:den>
                      </m:f>
                    </m:oMath>
                  </m:oMathPara>
                </a14:m>
                <a:endParaRPr lang="en-US" sz="2800" dirty="0"/>
              </a:p>
            </p:txBody>
          </p:sp>
        </mc:Choice>
        <mc:Fallback xmlns="">
          <p:sp>
            <p:nvSpPr>
              <p:cNvPr id="17" name="Rectangle 16">
                <a:extLst>
                  <a:ext uri="{FF2B5EF4-FFF2-40B4-BE49-F238E27FC236}">
                    <a16:creationId xmlns:a16="http://schemas.microsoft.com/office/drawing/2014/main" id="{C7009AD3-932F-4B16-AD05-4261BA12B3E4}"/>
                  </a:ext>
                </a:extLst>
              </p:cNvPr>
              <p:cNvSpPr>
                <a:spLocks noRot="1" noChangeAspect="1" noMove="1" noResize="1" noEditPoints="1" noAdjustHandles="1" noChangeArrowheads="1" noChangeShapeType="1" noTextEdit="1"/>
              </p:cNvSpPr>
              <p:nvPr/>
            </p:nvSpPr>
            <p:spPr>
              <a:xfrm>
                <a:off x="6883043" y="1615747"/>
                <a:ext cx="1788517" cy="984052"/>
              </a:xfrm>
              <a:prstGeom prst="rect">
                <a:avLst/>
              </a:prstGeom>
              <a:blipFill>
                <a:blip r:embed="rId6"/>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3085480A-9864-40F8-9B87-6A31BC0948D3}"/>
              </a:ext>
            </a:extLst>
          </p:cNvPr>
          <p:cNvPicPr>
            <a:picLocks noChangeAspect="1"/>
          </p:cNvPicPr>
          <p:nvPr/>
        </p:nvPicPr>
        <p:blipFill rotWithShape="1">
          <a:blip r:embed="rId7" cstate="email">
            <a:alphaModFix/>
            <a:extLst>
              <a:ext uri="{28A0092B-C50C-407E-A947-70E740481C1C}">
                <a14:useLocalDpi xmlns:a14="http://schemas.microsoft.com/office/drawing/2010/main" val="0"/>
              </a:ext>
            </a:extLst>
          </a:blip>
          <a:srcRect l="3121" t="9808" b="4216"/>
          <a:stretch/>
        </p:blipFill>
        <p:spPr>
          <a:xfrm>
            <a:off x="2514599" y="2921770"/>
            <a:ext cx="6000921" cy="3859394"/>
          </a:xfrm>
          <a:prstGeom prst="rect">
            <a:avLst/>
          </a:prstGeom>
        </p:spPr>
      </p:pic>
      <p:sp>
        <p:nvSpPr>
          <p:cNvPr id="11" name="Freeform: Shape 10">
            <a:extLst>
              <a:ext uri="{FF2B5EF4-FFF2-40B4-BE49-F238E27FC236}">
                <a16:creationId xmlns:a16="http://schemas.microsoft.com/office/drawing/2014/main" id="{55A3E3F0-A615-4102-80FF-B75BFCD8703C}"/>
              </a:ext>
            </a:extLst>
          </p:cNvPr>
          <p:cNvSpPr/>
          <p:nvPr/>
        </p:nvSpPr>
        <p:spPr>
          <a:xfrm>
            <a:off x="4023542" y="3137295"/>
            <a:ext cx="4305300" cy="1498600"/>
          </a:xfrm>
          <a:custGeom>
            <a:avLst/>
            <a:gdLst>
              <a:gd name="connsiteX0" fmla="*/ 0 w 4305300"/>
              <a:gd name="connsiteY0" fmla="*/ 0 h 1498600"/>
              <a:gd name="connsiteX1" fmla="*/ 342900 w 4305300"/>
              <a:gd name="connsiteY1" fmla="*/ 990600 h 1498600"/>
              <a:gd name="connsiteX2" fmla="*/ 654050 w 4305300"/>
              <a:gd name="connsiteY2" fmla="*/ 1498600 h 1498600"/>
              <a:gd name="connsiteX3" fmla="*/ 984250 w 4305300"/>
              <a:gd name="connsiteY3" fmla="*/ 1181100 h 1498600"/>
              <a:gd name="connsiteX4" fmla="*/ 1327150 w 4305300"/>
              <a:gd name="connsiteY4" fmla="*/ 1187450 h 1498600"/>
              <a:gd name="connsiteX5" fmla="*/ 1651000 w 4305300"/>
              <a:gd name="connsiteY5" fmla="*/ 1270000 h 1498600"/>
              <a:gd name="connsiteX6" fmla="*/ 2000250 w 4305300"/>
              <a:gd name="connsiteY6" fmla="*/ 1282700 h 1498600"/>
              <a:gd name="connsiteX7" fmla="*/ 2343150 w 4305300"/>
              <a:gd name="connsiteY7" fmla="*/ 1295400 h 1498600"/>
              <a:gd name="connsiteX8" fmla="*/ 2647950 w 4305300"/>
              <a:gd name="connsiteY8" fmla="*/ 1390650 h 1498600"/>
              <a:gd name="connsiteX9" fmla="*/ 2984500 w 4305300"/>
              <a:gd name="connsiteY9" fmla="*/ 1320800 h 1498600"/>
              <a:gd name="connsiteX10" fmla="*/ 3314700 w 4305300"/>
              <a:gd name="connsiteY10" fmla="*/ 1365250 h 1498600"/>
              <a:gd name="connsiteX11" fmla="*/ 3651250 w 4305300"/>
              <a:gd name="connsiteY11" fmla="*/ 1358900 h 1498600"/>
              <a:gd name="connsiteX12" fmla="*/ 3987800 w 4305300"/>
              <a:gd name="connsiteY12" fmla="*/ 1358900 h 1498600"/>
              <a:gd name="connsiteX13" fmla="*/ 4305300 w 4305300"/>
              <a:gd name="connsiteY13" fmla="*/ 1384300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5300" h="1498600">
                <a:moveTo>
                  <a:pt x="0" y="0"/>
                </a:moveTo>
                <a:lnTo>
                  <a:pt x="342900" y="990600"/>
                </a:lnTo>
                <a:lnTo>
                  <a:pt x="654050" y="1498600"/>
                </a:lnTo>
                <a:lnTo>
                  <a:pt x="984250" y="1181100"/>
                </a:lnTo>
                <a:lnTo>
                  <a:pt x="1327150" y="1187450"/>
                </a:lnTo>
                <a:lnTo>
                  <a:pt x="1651000" y="1270000"/>
                </a:lnTo>
                <a:lnTo>
                  <a:pt x="2000250" y="1282700"/>
                </a:lnTo>
                <a:lnTo>
                  <a:pt x="2343150" y="1295400"/>
                </a:lnTo>
                <a:lnTo>
                  <a:pt x="2647950" y="1390650"/>
                </a:lnTo>
                <a:lnTo>
                  <a:pt x="2984500" y="1320800"/>
                </a:lnTo>
                <a:lnTo>
                  <a:pt x="3314700" y="1365250"/>
                </a:lnTo>
                <a:lnTo>
                  <a:pt x="3651250" y="1358900"/>
                </a:lnTo>
                <a:lnTo>
                  <a:pt x="3987800" y="1358900"/>
                </a:lnTo>
                <a:lnTo>
                  <a:pt x="4305300" y="1384300"/>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0613F4A-34C1-48EC-A96B-3056C475C28D}"/>
              </a:ext>
            </a:extLst>
          </p:cNvPr>
          <p:cNvSpPr/>
          <p:nvPr/>
        </p:nvSpPr>
        <p:spPr>
          <a:xfrm>
            <a:off x="4023542" y="4707800"/>
            <a:ext cx="4305300" cy="1416050"/>
          </a:xfrm>
          <a:custGeom>
            <a:avLst/>
            <a:gdLst>
              <a:gd name="connsiteX0" fmla="*/ 0 w 4305300"/>
              <a:gd name="connsiteY0" fmla="*/ 1416050 h 1416050"/>
              <a:gd name="connsiteX1" fmla="*/ 317500 w 4305300"/>
              <a:gd name="connsiteY1" fmla="*/ 438150 h 1416050"/>
              <a:gd name="connsiteX2" fmla="*/ 666750 w 4305300"/>
              <a:gd name="connsiteY2" fmla="*/ 215900 h 1416050"/>
              <a:gd name="connsiteX3" fmla="*/ 977900 w 4305300"/>
              <a:gd name="connsiteY3" fmla="*/ 222250 h 1416050"/>
              <a:gd name="connsiteX4" fmla="*/ 1339850 w 4305300"/>
              <a:gd name="connsiteY4" fmla="*/ 120650 h 1416050"/>
              <a:gd name="connsiteX5" fmla="*/ 1663700 w 4305300"/>
              <a:gd name="connsiteY5" fmla="*/ 133350 h 1416050"/>
              <a:gd name="connsiteX6" fmla="*/ 1981200 w 4305300"/>
              <a:gd name="connsiteY6" fmla="*/ 196850 h 1416050"/>
              <a:gd name="connsiteX7" fmla="*/ 2324100 w 4305300"/>
              <a:gd name="connsiteY7" fmla="*/ 95250 h 1416050"/>
              <a:gd name="connsiteX8" fmla="*/ 2673350 w 4305300"/>
              <a:gd name="connsiteY8" fmla="*/ 76200 h 1416050"/>
              <a:gd name="connsiteX9" fmla="*/ 2990850 w 4305300"/>
              <a:gd name="connsiteY9" fmla="*/ 76200 h 1416050"/>
              <a:gd name="connsiteX10" fmla="*/ 3321050 w 4305300"/>
              <a:gd name="connsiteY10" fmla="*/ 38100 h 1416050"/>
              <a:gd name="connsiteX11" fmla="*/ 3657600 w 4305300"/>
              <a:gd name="connsiteY11" fmla="*/ 31750 h 1416050"/>
              <a:gd name="connsiteX12" fmla="*/ 3975100 w 4305300"/>
              <a:gd name="connsiteY12" fmla="*/ 38100 h 1416050"/>
              <a:gd name="connsiteX13" fmla="*/ 4305300 w 4305300"/>
              <a:gd name="connsiteY13"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5300" h="1416050">
                <a:moveTo>
                  <a:pt x="0" y="1416050"/>
                </a:moveTo>
                <a:lnTo>
                  <a:pt x="317500" y="438150"/>
                </a:lnTo>
                <a:lnTo>
                  <a:pt x="666750" y="215900"/>
                </a:lnTo>
                <a:lnTo>
                  <a:pt x="977900" y="222250"/>
                </a:lnTo>
                <a:lnTo>
                  <a:pt x="1339850" y="120650"/>
                </a:lnTo>
                <a:lnTo>
                  <a:pt x="1663700" y="133350"/>
                </a:lnTo>
                <a:lnTo>
                  <a:pt x="1981200" y="196850"/>
                </a:lnTo>
                <a:lnTo>
                  <a:pt x="2324100" y="95250"/>
                </a:lnTo>
                <a:lnTo>
                  <a:pt x="2673350" y="76200"/>
                </a:lnTo>
                <a:lnTo>
                  <a:pt x="2990850" y="76200"/>
                </a:lnTo>
                <a:lnTo>
                  <a:pt x="3321050" y="38100"/>
                </a:lnTo>
                <a:lnTo>
                  <a:pt x="3657600" y="31750"/>
                </a:lnTo>
                <a:lnTo>
                  <a:pt x="3975100" y="38100"/>
                </a:lnTo>
                <a:lnTo>
                  <a:pt x="430530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00452FE-CA23-48F5-8CA5-E0E3287E6EF4}"/>
              </a:ext>
            </a:extLst>
          </p:cNvPr>
          <p:cNvSpPr txBox="1"/>
          <p:nvPr/>
        </p:nvSpPr>
        <p:spPr>
          <a:xfrm>
            <a:off x="8317139" y="4419600"/>
            <a:ext cx="708842"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50%</a:t>
            </a:r>
          </a:p>
        </p:txBody>
      </p:sp>
    </p:spTree>
    <p:extLst>
      <p:ext uri="{BB962C8B-B14F-4D97-AF65-F5344CB8AC3E}">
        <p14:creationId xmlns:p14="http://schemas.microsoft.com/office/powerpoint/2010/main" val="4165789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Percent Contribution</a:t>
            </a:r>
          </a:p>
        </p:txBody>
      </p:sp>
      <p:sp>
        <p:nvSpPr>
          <p:cNvPr id="72" name="Title 1">
            <a:extLst>
              <a:ext uri="{FF2B5EF4-FFF2-40B4-BE49-F238E27FC236}">
                <a16:creationId xmlns:a16="http://schemas.microsoft.com/office/drawing/2014/main" id="{22D23E3C-927F-45D9-B1D2-F0F788F4333D}"/>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pic>
        <p:nvPicPr>
          <p:cNvPr id="15" name="Picture 14">
            <a:extLst>
              <a:ext uri="{FF2B5EF4-FFF2-40B4-BE49-F238E27FC236}">
                <a16:creationId xmlns:a16="http://schemas.microsoft.com/office/drawing/2014/main" id="{43C0CF97-3F08-4953-9D7E-D22C68262C92}"/>
              </a:ext>
            </a:extLst>
          </p:cNvPr>
          <p:cNvPicPr>
            <a:picLocks noChangeAspect="1"/>
          </p:cNvPicPr>
          <p:nvPr/>
        </p:nvPicPr>
        <p:blipFill rotWithShape="1">
          <a:blip r:embed="rId3" cstate="email">
            <a:alphaModFix/>
            <a:extLst>
              <a:ext uri="{28A0092B-C50C-407E-A947-70E740481C1C}">
                <a14:useLocalDpi xmlns:a14="http://schemas.microsoft.com/office/drawing/2010/main" val="0"/>
              </a:ext>
            </a:extLst>
          </a:blip>
          <a:srcRect l="2460" t="10367" b="3416"/>
          <a:stretch/>
        </p:blipFill>
        <p:spPr>
          <a:xfrm>
            <a:off x="2470167" y="2911811"/>
            <a:ext cx="6089783" cy="3869989"/>
          </a:xfrm>
          <a:prstGeom prst="rect">
            <a:avLst/>
          </a:prstGeom>
        </p:spPr>
      </p:pic>
      <p:sp>
        <p:nvSpPr>
          <p:cNvPr id="11" name="Freeform: Shape 10">
            <a:extLst>
              <a:ext uri="{FF2B5EF4-FFF2-40B4-BE49-F238E27FC236}">
                <a16:creationId xmlns:a16="http://schemas.microsoft.com/office/drawing/2014/main" id="{55A3E3F0-A615-4102-80FF-B75BFCD8703C}"/>
              </a:ext>
            </a:extLst>
          </p:cNvPr>
          <p:cNvSpPr/>
          <p:nvPr/>
        </p:nvSpPr>
        <p:spPr>
          <a:xfrm>
            <a:off x="4023542" y="3070161"/>
            <a:ext cx="4305300" cy="1498600"/>
          </a:xfrm>
          <a:custGeom>
            <a:avLst/>
            <a:gdLst>
              <a:gd name="connsiteX0" fmla="*/ 0 w 4305300"/>
              <a:gd name="connsiteY0" fmla="*/ 0 h 1498600"/>
              <a:gd name="connsiteX1" fmla="*/ 342900 w 4305300"/>
              <a:gd name="connsiteY1" fmla="*/ 990600 h 1498600"/>
              <a:gd name="connsiteX2" fmla="*/ 654050 w 4305300"/>
              <a:gd name="connsiteY2" fmla="*/ 1498600 h 1498600"/>
              <a:gd name="connsiteX3" fmla="*/ 984250 w 4305300"/>
              <a:gd name="connsiteY3" fmla="*/ 1181100 h 1498600"/>
              <a:gd name="connsiteX4" fmla="*/ 1327150 w 4305300"/>
              <a:gd name="connsiteY4" fmla="*/ 1187450 h 1498600"/>
              <a:gd name="connsiteX5" fmla="*/ 1651000 w 4305300"/>
              <a:gd name="connsiteY5" fmla="*/ 1270000 h 1498600"/>
              <a:gd name="connsiteX6" fmla="*/ 2000250 w 4305300"/>
              <a:gd name="connsiteY6" fmla="*/ 1282700 h 1498600"/>
              <a:gd name="connsiteX7" fmla="*/ 2343150 w 4305300"/>
              <a:gd name="connsiteY7" fmla="*/ 1295400 h 1498600"/>
              <a:gd name="connsiteX8" fmla="*/ 2647950 w 4305300"/>
              <a:gd name="connsiteY8" fmla="*/ 1390650 h 1498600"/>
              <a:gd name="connsiteX9" fmla="*/ 2984500 w 4305300"/>
              <a:gd name="connsiteY9" fmla="*/ 1320800 h 1498600"/>
              <a:gd name="connsiteX10" fmla="*/ 3314700 w 4305300"/>
              <a:gd name="connsiteY10" fmla="*/ 1365250 h 1498600"/>
              <a:gd name="connsiteX11" fmla="*/ 3651250 w 4305300"/>
              <a:gd name="connsiteY11" fmla="*/ 1358900 h 1498600"/>
              <a:gd name="connsiteX12" fmla="*/ 3987800 w 4305300"/>
              <a:gd name="connsiteY12" fmla="*/ 1358900 h 1498600"/>
              <a:gd name="connsiteX13" fmla="*/ 4305300 w 4305300"/>
              <a:gd name="connsiteY13" fmla="*/ 1384300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5300" h="1498600">
                <a:moveTo>
                  <a:pt x="0" y="0"/>
                </a:moveTo>
                <a:lnTo>
                  <a:pt x="342900" y="990600"/>
                </a:lnTo>
                <a:lnTo>
                  <a:pt x="654050" y="1498600"/>
                </a:lnTo>
                <a:lnTo>
                  <a:pt x="984250" y="1181100"/>
                </a:lnTo>
                <a:lnTo>
                  <a:pt x="1327150" y="1187450"/>
                </a:lnTo>
                <a:lnTo>
                  <a:pt x="1651000" y="1270000"/>
                </a:lnTo>
                <a:lnTo>
                  <a:pt x="2000250" y="1282700"/>
                </a:lnTo>
                <a:lnTo>
                  <a:pt x="2343150" y="1295400"/>
                </a:lnTo>
                <a:lnTo>
                  <a:pt x="2647950" y="1390650"/>
                </a:lnTo>
                <a:lnTo>
                  <a:pt x="2984500" y="1320800"/>
                </a:lnTo>
                <a:lnTo>
                  <a:pt x="3314700" y="1365250"/>
                </a:lnTo>
                <a:lnTo>
                  <a:pt x="3651250" y="1358900"/>
                </a:lnTo>
                <a:lnTo>
                  <a:pt x="3987800" y="1358900"/>
                </a:lnTo>
                <a:lnTo>
                  <a:pt x="4305300" y="1384300"/>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0613F4A-34C1-48EC-A96B-3056C475C28D}"/>
              </a:ext>
            </a:extLst>
          </p:cNvPr>
          <p:cNvSpPr/>
          <p:nvPr/>
        </p:nvSpPr>
        <p:spPr>
          <a:xfrm>
            <a:off x="4023542" y="4640666"/>
            <a:ext cx="4305300" cy="1416050"/>
          </a:xfrm>
          <a:custGeom>
            <a:avLst/>
            <a:gdLst>
              <a:gd name="connsiteX0" fmla="*/ 0 w 4305300"/>
              <a:gd name="connsiteY0" fmla="*/ 1416050 h 1416050"/>
              <a:gd name="connsiteX1" fmla="*/ 317500 w 4305300"/>
              <a:gd name="connsiteY1" fmla="*/ 438150 h 1416050"/>
              <a:gd name="connsiteX2" fmla="*/ 666750 w 4305300"/>
              <a:gd name="connsiteY2" fmla="*/ 215900 h 1416050"/>
              <a:gd name="connsiteX3" fmla="*/ 977900 w 4305300"/>
              <a:gd name="connsiteY3" fmla="*/ 222250 h 1416050"/>
              <a:gd name="connsiteX4" fmla="*/ 1339850 w 4305300"/>
              <a:gd name="connsiteY4" fmla="*/ 120650 h 1416050"/>
              <a:gd name="connsiteX5" fmla="*/ 1663700 w 4305300"/>
              <a:gd name="connsiteY5" fmla="*/ 133350 h 1416050"/>
              <a:gd name="connsiteX6" fmla="*/ 1981200 w 4305300"/>
              <a:gd name="connsiteY6" fmla="*/ 196850 h 1416050"/>
              <a:gd name="connsiteX7" fmla="*/ 2324100 w 4305300"/>
              <a:gd name="connsiteY7" fmla="*/ 95250 h 1416050"/>
              <a:gd name="connsiteX8" fmla="*/ 2673350 w 4305300"/>
              <a:gd name="connsiteY8" fmla="*/ 76200 h 1416050"/>
              <a:gd name="connsiteX9" fmla="*/ 2990850 w 4305300"/>
              <a:gd name="connsiteY9" fmla="*/ 76200 h 1416050"/>
              <a:gd name="connsiteX10" fmla="*/ 3321050 w 4305300"/>
              <a:gd name="connsiteY10" fmla="*/ 38100 h 1416050"/>
              <a:gd name="connsiteX11" fmla="*/ 3657600 w 4305300"/>
              <a:gd name="connsiteY11" fmla="*/ 31750 h 1416050"/>
              <a:gd name="connsiteX12" fmla="*/ 3975100 w 4305300"/>
              <a:gd name="connsiteY12" fmla="*/ 38100 h 1416050"/>
              <a:gd name="connsiteX13" fmla="*/ 4305300 w 4305300"/>
              <a:gd name="connsiteY13"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5300" h="1416050">
                <a:moveTo>
                  <a:pt x="0" y="1416050"/>
                </a:moveTo>
                <a:lnTo>
                  <a:pt x="317500" y="438150"/>
                </a:lnTo>
                <a:lnTo>
                  <a:pt x="666750" y="215900"/>
                </a:lnTo>
                <a:lnTo>
                  <a:pt x="977900" y="222250"/>
                </a:lnTo>
                <a:lnTo>
                  <a:pt x="1339850" y="120650"/>
                </a:lnTo>
                <a:lnTo>
                  <a:pt x="1663700" y="133350"/>
                </a:lnTo>
                <a:lnTo>
                  <a:pt x="1981200" y="196850"/>
                </a:lnTo>
                <a:lnTo>
                  <a:pt x="2324100" y="95250"/>
                </a:lnTo>
                <a:lnTo>
                  <a:pt x="2673350" y="76200"/>
                </a:lnTo>
                <a:lnTo>
                  <a:pt x="2990850" y="76200"/>
                </a:lnTo>
                <a:lnTo>
                  <a:pt x="3321050" y="38100"/>
                </a:lnTo>
                <a:lnTo>
                  <a:pt x="3657600" y="31750"/>
                </a:lnTo>
                <a:lnTo>
                  <a:pt x="3975100" y="38100"/>
                </a:lnTo>
                <a:lnTo>
                  <a:pt x="430530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6E1FB63-1C87-4066-BEE8-026A617B0BAB}"/>
              </a:ext>
            </a:extLst>
          </p:cNvPr>
          <p:cNvSpPr txBox="1">
            <a:spLocks/>
          </p:cNvSpPr>
          <p:nvPr/>
        </p:nvSpPr>
        <p:spPr>
          <a:xfrm>
            <a:off x="72298" y="1295400"/>
            <a:ext cx="8214360" cy="281940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000" dirty="0">
                <a:solidFill>
                  <a:schemeClr val="tx1"/>
                </a:solidFill>
              </a:rPr>
              <a:t>Comparison of tested specimens at different stirrup spacings</a:t>
            </a:r>
          </a:p>
          <a:p>
            <a:pPr lvl="2"/>
            <a:r>
              <a:rPr lang="en-US" sz="1600" dirty="0">
                <a:solidFill>
                  <a:schemeClr val="tx1"/>
                </a:solidFill>
              </a:rPr>
              <a:t>Circles indicate beams tested in Series IV (Glucksman 2018)</a:t>
            </a:r>
          </a:p>
          <a:p>
            <a:pPr lvl="2"/>
            <a:r>
              <a:rPr lang="en-US" sz="1600" dirty="0">
                <a:solidFill>
                  <a:schemeClr val="tx1"/>
                </a:solidFill>
              </a:rPr>
              <a:t>Squares indicate beams tested in Series VI and VII (Fleet 2019)</a:t>
            </a:r>
          </a:p>
          <a:p>
            <a:pPr lvl="2"/>
            <a:r>
              <a:rPr lang="en-US" sz="1600" dirty="0">
                <a:solidFill>
                  <a:schemeClr val="tx1"/>
                </a:solidFill>
              </a:rPr>
              <a:t>Triangles indicate beams tested by Sim (2014)</a:t>
            </a:r>
          </a:p>
        </p:txBody>
      </p:sp>
      <mc:AlternateContent xmlns:mc="http://schemas.openxmlformats.org/markup-compatibility/2006" xmlns:a14="http://schemas.microsoft.com/office/drawing/2010/main">
        <mc:Choice Requires="a14">
          <p:sp>
            <p:nvSpPr>
              <p:cNvPr id="22" name="Text Box 978">
                <a:extLst>
                  <a:ext uri="{FF2B5EF4-FFF2-40B4-BE49-F238E27FC236}">
                    <a16:creationId xmlns:a16="http://schemas.microsoft.com/office/drawing/2014/main" id="{B4EB339E-4FEF-405A-9862-667F02F5CE99}"/>
                  </a:ext>
                </a:extLst>
              </p:cNvPr>
              <p:cNvSpPr txBox="1"/>
              <p:nvPr/>
            </p:nvSpPr>
            <p:spPr>
              <a:xfrm>
                <a:off x="710055" y="5217044"/>
                <a:ext cx="1600200" cy="762001"/>
              </a:xfrm>
              <a:prstGeom prst="rect">
                <a:avLst/>
              </a:prstGeom>
              <a:solidFill>
                <a:schemeClr val="lt1"/>
              </a:solidFill>
              <a:ln w="28575">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14:m>
                  <m:oMathPara xmlns:m="http://schemas.openxmlformats.org/officeDocument/2006/math">
                    <m:oMathParaPr>
                      <m:jc m:val="left"/>
                    </m:oMathParaPr>
                    <m:oMath xmlns:m="http://schemas.openxmlformats.org/officeDocument/2006/math">
                      <m:sSub>
                        <m:sSubPr>
                          <m:ctrlPr>
                            <a:rPr lang="en-US" i="1" smtClean="0">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𝑠</m:t>
                          </m:r>
                        </m:e>
                        <m: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𝑚𝑖𝑛</m:t>
                          </m:r>
                        </m:sub>
                      </m:s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𝑙</m:t>
                              </m:r>
                            </m:e>
                            <m: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num>
                        <m:den>
                          <m:sSub>
                            <m:sSubPr>
                              <m:ctrlP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𝑁</m:t>
                              </m:r>
                            </m:e>
                            <m: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r>
                            <a:rPr lang="en-US" i="1">
                              <a:solidFill>
                                <a:srgbClr val="FF0000"/>
                              </a:solidFill>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dirty="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22" name="Text Box 978">
                <a:extLst>
                  <a:ext uri="{FF2B5EF4-FFF2-40B4-BE49-F238E27FC236}">
                    <a16:creationId xmlns:a16="http://schemas.microsoft.com/office/drawing/2014/main" id="{B4EB339E-4FEF-405A-9862-667F02F5CE99}"/>
                  </a:ext>
                </a:extLst>
              </p:cNvPr>
              <p:cNvSpPr txBox="1">
                <a:spLocks noRot="1" noChangeAspect="1" noMove="1" noResize="1" noEditPoints="1" noAdjustHandles="1" noChangeArrowheads="1" noChangeShapeType="1" noTextEdit="1"/>
              </p:cNvSpPr>
              <p:nvPr/>
            </p:nvSpPr>
            <p:spPr>
              <a:xfrm>
                <a:off x="710055" y="5217044"/>
                <a:ext cx="1600200" cy="762001"/>
              </a:xfrm>
              <a:prstGeom prst="rect">
                <a:avLst/>
              </a:prstGeom>
              <a:blipFill>
                <a:blip r:embed="rId4"/>
                <a:stretch>
                  <a:fillRect/>
                </a:stretch>
              </a:blipFill>
              <a:ln w="28575">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 Box 979">
                <a:extLst>
                  <a:ext uri="{FF2B5EF4-FFF2-40B4-BE49-F238E27FC236}">
                    <a16:creationId xmlns:a16="http://schemas.microsoft.com/office/drawing/2014/main" id="{AE404759-B2F6-4444-AA42-7FFAD51F45FE}"/>
                  </a:ext>
                </a:extLst>
              </p:cNvPr>
              <p:cNvSpPr txBox="1"/>
              <p:nvPr/>
            </p:nvSpPr>
            <p:spPr>
              <a:xfrm>
                <a:off x="710055" y="4307290"/>
                <a:ext cx="1600200" cy="762001"/>
              </a:xfrm>
              <a:prstGeom prst="rect">
                <a:avLst/>
              </a:prstGeom>
              <a:solidFill>
                <a:schemeClr val="lt1"/>
              </a:solid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14:m>
                  <m:oMathPara xmlns:m="http://schemas.openxmlformats.org/officeDocument/2006/math">
                    <m:oMathParaPr>
                      <m:jc m:val="left"/>
                    </m:oMathParaPr>
                    <m:oMath xmlns:m="http://schemas.openxmlformats.org/officeDocument/2006/math">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𝑎𝑣𝑔</m:t>
                          </m:r>
                        </m:sub>
                      </m:s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𝑙</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num>
                        <m:den>
                          <m:sSub>
                            <m:sSubPr>
                              <m:ctrlP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𝑁</m:t>
                              </m:r>
                            </m:e>
                            <m:sub>
                              <m:r>
                                <a:rPr lang="en-US"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den>
                      </m:f>
                    </m:oMath>
                  </m:oMathPara>
                </a14:m>
                <a:endParaRPr lang="en-US"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23" name="Text Box 979">
                <a:extLst>
                  <a:ext uri="{FF2B5EF4-FFF2-40B4-BE49-F238E27FC236}">
                    <a16:creationId xmlns:a16="http://schemas.microsoft.com/office/drawing/2014/main" id="{AE404759-B2F6-4444-AA42-7FFAD51F45FE}"/>
                  </a:ext>
                </a:extLst>
              </p:cNvPr>
              <p:cNvSpPr txBox="1">
                <a:spLocks noRot="1" noChangeAspect="1" noMove="1" noResize="1" noEditPoints="1" noAdjustHandles="1" noChangeArrowheads="1" noChangeShapeType="1" noTextEdit="1"/>
              </p:cNvSpPr>
              <p:nvPr/>
            </p:nvSpPr>
            <p:spPr>
              <a:xfrm>
                <a:off x="710055" y="4307290"/>
                <a:ext cx="1600200" cy="762001"/>
              </a:xfrm>
              <a:prstGeom prst="rect">
                <a:avLst/>
              </a:prstGeom>
              <a:blipFill>
                <a:blip r:embed="rId5"/>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Box 980">
                <a:extLst>
                  <a:ext uri="{FF2B5EF4-FFF2-40B4-BE49-F238E27FC236}">
                    <a16:creationId xmlns:a16="http://schemas.microsoft.com/office/drawing/2014/main" id="{00F563A3-4ABC-49E2-83A6-C50EB1AC7DD0}"/>
                  </a:ext>
                </a:extLst>
              </p:cNvPr>
              <p:cNvSpPr txBox="1"/>
              <p:nvPr/>
            </p:nvSpPr>
            <p:spPr>
              <a:xfrm>
                <a:off x="710055" y="3421071"/>
                <a:ext cx="1600200" cy="762001"/>
              </a:xfrm>
              <a:prstGeom prst="rect">
                <a:avLst/>
              </a:prstGeom>
              <a:solidFill>
                <a:schemeClr val="lt1"/>
              </a:solidFill>
              <a:ln w="28575">
                <a:solidFill>
                  <a:srgbClr val="00B05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14:m>
                  <m:oMathPara xmlns:m="http://schemas.openxmlformats.org/officeDocument/2006/math">
                    <m:oMathParaPr>
                      <m:jc m:val="left"/>
                    </m:oMathParaPr>
                    <m:oMath xmlns:m="http://schemas.openxmlformats.org/officeDocument/2006/math">
                      <m:sSub>
                        <m:sSubPr>
                          <m:ctrlPr>
                            <a:rPr lang="en-US" i="1" smtClean="0">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𝑠</m:t>
                          </m:r>
                        </m:e>
                        <m: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𝑚𝑎𝑥</m:t>
                          </m:r>
                        </m:sub>
                      </m:s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𝑙</m:t>
                              </m:r>
                            </m:e>
                            <m: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num>
                        <m:den>
                          <m:sSub>
                            <m:sSubPr>
                              <m:ctrlP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𝑁</m:t>
                              </m:r>
                            </m:e>
                            <m: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𝑠</m:t>
                              </m:r>
                            </m:sub>
                          </m:sSub>
                          <m:r>
                            <a:rPr lang="en-US" i="1">
                              <a:solidFill>
                                <a:srgbClr val="00B050"/>
                              </a:solidFill>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dirty="0">
                  <a:solidFill>
                    <a:srgbClr val="00B05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mc:Choice>
        <mc:Fallback xmlns="">
          <p:sp>
            <p:nvSpPr>
              <p:cNvPr id="24" name="Text Box 980">
                <a:extLst>
                  <a:ext uri="{FF2B5EF4-FFF2-40B4-BE49-F238E27FC236}">
                    <a16:creationId xmlns:a16="http://schemas.microsoft.com/office/drawing/2014/main" id="{00F563A3-4ABC-49E2-83A6-C50EB1AC7DD0}"/>
                  </a:ext>
                </a:extLst>
              </p:cNvPr>
              <p:cNvSpPr txBox="1">
                <a:spLocks noRot="1" noChangeAspect="1" noMove="1" noResize="1" noEditPoints="1" noAdjustHandles="1" noChangeArrowheads="1" noChangeShapeType="1" noTextEdit="1"/>
              </p:cNvSpPr>
              <p:nvPr/>
            </p:nvSpPr>
            <p:spPr>
              <a:xfrm>
                <a:off x="710055" y="3421071"/>
                <a:ext cx="1600200" cy="762001"/>
              </a:xfrm>
              <a:prstGeom prst="rect">
                <a:avLst/>
              </a:prstGeom>
              <a:blipFill>
                <a:blip r:embed="rId6"/>
                <a:stretch>
                  <a:fillRect/>
                </a:stretch>
              </a:blipFill>
              <a:ln w="28575">
                <a:solidFill>
                  <a:srgbClr val="00B050"/>
                </a:solid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03DAA4DB-B674-43CC-AA0F-174C646964A5}"/>
              </a:ext>
            </a:extLst>
          </p:cNvPr>
          <p:cNvSpPr txBox="1"/>
          <p:nvPr/>
        </p:nvSpPr>
        <p:spPr>
          <a:xfrm>
            <a:off x="4486366" y="3161578"/>
            <a:ext cx="1828800" cy="393192"/>
          </a:xfrm>
          <a:prstGeom prst="rect">
            <a:avLst/>
          </a:prstGeom>
          <a:solidFill>
            <a:schemeClr val="bg1"/>
          </a:solidFill>
          <a:ln>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Glucksman 2018</a:t>
            </a:r>
          </a:p>
        </p:txBody>
      </p:sp>
      <p:sp>
        <p:nvSpPr>
          <p:cNvPr id="19" name="TextBox 18">
            <a:extLst>
              <a:ext uri="{FF2B5EF4-FFF2-40B4-BE49-F238E27FC236}">
                <a16:creationId xmlns:a16="http://schemas.microsoft.com/office/drawing/2014/main" id="{4AFA5783-79EE-4A7D-9FDA-7CCB9E304EDF}"/>
              </a:ext>
            </a:extLst>
          </p:cNvPr>
          <p:cNvSpPr txBox="1"/>
          <p:nvPr/>
        </p:nvSpPr>
        <p:spPr>
          <a:xfrm>
            <a:off x="6176192" y="3879958"/>
            <a:ext cx="1223963" cy="393192"/>
          </a:xfrm>
          <a:prstGeom prst="rect">
            <a:avLst/>
          </a:prstGeom>
          <a:solidFill>
            <a:schemeClr val="bg1"/>
          </a:solidFill>
          <a:ln>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Fleet 2019</a:t>
            </a:r>
          </a:p>
        </p:txBody>
      </p:sp>
    </p:spTree>
    <p:extLst>
      <p:ext uri="{BB962C8B-B14F-4D97-AF65-F5344CB8AC3E}">
        <p14:creationId xmlns:p14="http://schemas.microsoft.com/office/powerpoint/2010/main" val="1917966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Confinement  term</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45BB9F2-A597-4CE9-8744-19FFCC9475E0}"/>
                  </a:ext>
                </a:extLst>
              </p:cNvPr>
              <p:cNvSpPr/>
              <p:nvPr/>
            </p:nvSpPr>
            <p:spPr>
              <a:xfrm>
                <a:off x="3048000" y="4528848"/>
                <a:ext cx="2565511" cy="558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i="1" smtClean="0">
                              <a:latin typeface="Cambria Math" panose="02040503050406030204" pitchFamily="18" charset="0"/>
                            </a:rPr>
                            <m:t>𝑙</m:t>
                          </m:r>
                          <m:r>
                            <a:rPr lang="en-US" sz="2800" b="0" i="1" smtClean="0">
                              <a:latin typeface="Cambria Math" panose="02040503050406030204" pitchFamily="18" charset="0"/>
                            </a:rPr>
                            <m:t>𝑜𝑛𝑔</m:t>
                          </m:r>
                          <m:r>
                            <a:rPr lang="en-US" sz="2800" b="0" i="1" smtClean="0">
                              <a:latin typeface="Cambria Math" panose="02040503050406030204" pitchFamily="18" charset="0"/>
                            </a:rPr>
                            <m:t>.</m:t>
                          </m:r>
                        </m:sub>
                      </m:sSub>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𝑡𝑟𝑎𝑛𝑠</m:t>
                          </m:r>
                          <m:r>
                            <a:rPr lang="en-US" sz="2800" b="0" i="1" smtClean="0">
                              <a:latin typeface="Cambria Math" panose="02040503050406030204" pitchFamily="18" charset="0"/>
                            </a:rPr>
                            <m:t>.</m:t>
                          </m:r>
                        </m:sub>
                      </m:sSub>
                    </m:oMath>
                  </m:oMathPara>
                </a14:m>
                <a:endParaRPr lang="en-US" sz="2800" dirty="0"/>
              </a:p>
            </p:txBody>
          </p:sp>
        </mc:Choice>
        <mc:Fallback xmlns="">
          <p:sp>
            <p:nvSpPr>
              <p:cNvPr id="14" name="Rectangle 13">
                <a:extLst>
                  <a:ext uri="{FF2B5EF4-FFF2-40B4-BE49-F238E27FC236}">
                    <a16:creationId xmlns:a16="http://schemas.microsoft.com/office/drawing/2014/main" id="{345BB9F2-A597-4CE9-8744-19FFCC9475E0}"/>
                  </a:ext>
                </a:extLst>
              </p:cNvPr>
              <p:cNvSpPr>
                <a:spLocks noRot="1" noChangeAspect="1" noMove="1" noResize="1" noEditPoints="1" noAdjustHandles="1" noChangeArrowheads="1" noChangeShapeType="1" noTextEdit="1"/>
              </p:cNvSpPr>
              <p:nvPr/>
            </p:nvSpPr>
            <p:spPr>
              <a:xfrm>
                <a:off x="3048000" y="4528848"/>
                <a:ext cx="2565511" cy="5582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C193392-9508-4A3C-BE44-78BCBEB5DB31}"/>
                  </a:ext>
                </a:extLst>
              </p:cNvPr>
              <p:cNvSpPr/>
              <p:nvPr/>
            </p:nvSpPr>
            <p:spPr>
              <a:xfrm>
                <a:off x="2386338" y="5564015"/>
                <a:ext cx="184589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𝑏</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𝑏𝑠</m:t>
                                  </m:r>
                                </m:sub>
                              </m:sSub>
                            </m:e>
                          </m:d>
                          <m:r>
                            <a:rPr lang="en-US" sz="2800" i="1">
                              <a:latin typeface="Cambria Math" panose="02040503050406030204" pitchFamily="18" charset="0"/>
                            </a:rPr>
                            <m:t>𝑁</m:t>
                          </m:r>
                        </m:e>
                        <m:sub>
                          <m:r>
                            <a:rPr lang="en-US" sz="2800" i="1">
                              <a:latin typeface="Cambria Math" panose="02040503050406030204" pitchFamily="18" charset="0"/>
                            </a:rPr>
                            <m:t>𝑏</m:t>
                          </m:r>
                        </m:sub>
                      </m:sSub>
                    </m:oMath>
                  </m:oMathPara>
                </a14:m>
                <a:endParaRPr lang="en-US" sz="2800" dirty="0"/>
              </a:p>
            </p:txBody>
          </p:sp>
        </mc:Choice>
        <mc:Fallback xmlns="">
          <p:sp>
            <p:nvSpPr>
              <p:cNvPr id="15" name="Rectangle 14">
                <a:extLst>
                  <a:ext uri="{FF2B5EF4-FFF2-40B4-BE49-F238E27FC236}">
                    <a16:creationId xmlns:a16="http://schemas.microsoft.com/office/drawing/2014/main" id="{CC193392-9508-4A3C-BE44-78BCBEB5DB31}"/>
                  </a:ext>
                </a:extLst>
              </p:cNvPr>
              <p:cNvSpPr>
                <a:spLocks noRot="1" noChangeAspect="1" noMove="1" noResize="1" noEditPoints="1" noAdjustHandles="1" noChangeArrowheads="1" noChangeShapeType="1" noTextEdit="1"/>
              </p:cNvSpPr>
              <p:nvPr/>
            </p:nvSpPr>
            <p:spPr>
              <a:xfrm>
                <a:off x="2386338" y="5564015"/>
                <a:ext cx="1845890" cy="523220"/>
              </a:xfrm>
              <a:prstGeom prst="rect">
                <a:avLst/>
              </a:prstGeom>
              <a:blipFill>
                <a:blip r:embed="rId4"/>
                <a:stretch>
                  <a:fillRect/>
                </a:stretch>
              </a:blipFill>
            </p:spPr>
            <p:txBody>
              <a:bodyPr/>
              <a:lstStyle/>
              <a:p>
                <a:r>
                  <a:rPr lang="en-US">
                    <a:noFill/>
                  </a:rPr>
                  <a:t> </a:t>
                </a:r>
              </a:p>
            </p:txBody>
          </p:sp>
        </mc:Fallback>
      </mc:AlternateContent>
      <p:sp>
        <p:nvSpPr>
          <p:cNvPr id="35" name="Title 1">
            <a:extLst>
              <a:ext uri="{FF2B5EF4-FFF2-40B4-BE49-F238E27FC236}">
                <a16:creationId xmlns:a16="http://schemas.microsoft.com/office/drawing/2014/main" id="{AB699D74-392E-4305-B8F8-65C81F822BA5}"/>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pic>
        <p:nvPicPr>
          <p:cNvPr id="11" name="Picture 10">
            <a:extLst>
              <a:ext uri="{FF2B5EF4-FFF2-40B4-BE49-F238E27FC236}">
                <a16:creationId xmlns:a16="http://schemas.microsoft.com/office/drawing/2014/main" id="{D67FCA03-D6D8-44CE-B32B-7FBBD243E41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75035" y="1488283"/>
            <a:ext cx="5675842" cy="2667000"/>
          </a:xfrm>
          <a:prstGeom prst="rect">
            <a:avLst/>
          </a:prstGeom>
        </p:spPr>
      </p:pic>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05293689-F26A-4ED9-913D-F1EBC3F774E4}"/>
                  </a:ext>
                </a:extLst>
              </p:cNvPr>
              <p:cNvSpPr/>
              <p:nvPr/>
            </p:nvSpPr>
            <p:spPr>
              <a:xfrm>
                <a:off x="4437694" y="5551398"/>
                <a:ext cx="1766637" cy="588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𝑙</m:t>
                              </m:r>
                            </m:sub>
                          </m:sSub>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𝑡</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𝑦𝑡</m:t>
                              </m:r>
                            </m:sub>
                          </m:sSub>
                        </m:e>
                      </m:d>
                    </m:oMath>
                  </m:oMathPara>
                </a14:m>
                <a:endParaRPr lang="en-US" sz="2800" dirty="0"/>
              </a:p>
            </p:txBody>
          </p:sp>
        </mc:Choice>
        <mc:Fallback xmlns="">
          <p:sp>
            <p:nvSpPr>
              <p:cNvPr id="30" name="Rectangle 29">
                <a:extLst>
                  <a:ext uri="{FF2B5EF4-FFF2-40B4-BE49-F238E27FC236}">
                    <a16:creationId xmlns:a16="http://schemas.microsoft.com/office/drawing/2014/main" id="{05293689-F26A-4ED9-913D-F1EBC3F774E4}"/>
                  </a:ext>
                </a:extLst>
              </p:cNvPr>
              <p:cNvSpPr>
                <a:spLocks noRot="1" noChangeAspect="1" noMove="1" noResize="1" noEditPoints="1" noAdjustHandles="1" noChangeArrowheads="1" noChangeShapeType="1" noTextEdit="1"/>
              </p:cNvSpPr>
              <p:nvPr/>
            </p:nvSpPr>
            <p:spPr>
              <a:xfrm>
                <a:off x="4437694" y="5551398"/>
                <a:ext cx="1766637" cy="5880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4460D09E-5218-4EF1-99C3-84BCBF396652}"/>
                  </a:ext>
                </a:extLst>
              </p:cNvPr>
              <p:cNvSpPr/>
              <p:nvPr/>
            </p:nvSpPr>
            <p:spPr>
              <a:xfrm>
                <a:off x="5879531" y="5561149"/>
                <a:ext cx="117134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2800" i="1" smtClean="0">
                              <a:latin typeface="Cambria Math" panose="02040503050406030204" pitchFamily="18" charset="0"/>
                            </a:rPr>
                          </m:ctrlPr>
                        </m:dPr>
                        <m:e>
                          <m:r>
                            <a:rPr lang="en-US" sz="2800" b="0" i="1" smtClean="0">
                              <a:latin typeface="Cambria Math" panose="02040503050406030204" pitchFamily="18" charset="0"/>
                            </a:rPr>
                            <m:t>𝑘</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𝑠</m:t>
                              </m:r>
                            </m:sub>
                          </m:sSub>
                        </m:e>
                      </m:d>
                    </m:oMath>
                  </m:oMathPara>
                </a14:m>
                <a:endParaRPr lang="en-US" sz="2800" dirty="0"/>
              </a:p>
            </p:txBody>
          </p:sp>
        </mc:Choice>
        <mc:Fallback xmlns="">
          <p:sp>
            <p:nvSpPr>
              <p:cNvPr id="31" name="Rectangle 30">
                <a:extLst>
                  <a:ext uri="{FF2B5EF4-FFF2-40B4-BE49-F238E27FC236}">
                    <a16:creationId xmlns:a16="http://schemas.microsoft.com/office/drawing/2014/main" id="{4460D09E-5218-4EF1-99C3-84BCBF396652}"/>
                  </a:ext>
                </a:extLst>
              </p:cNvPr>
              <p:cNvSpPr>
                <a:spLocks noRot="1" noChangeAspect="1" noMove="1" noResize="1" noEditPoints="1" noAdjustHandles="1" noChangeArrowheads="1" noChangeShapeType="1" noTextEdit="1"/>
              </p:cNvSpPr>
              <p:nvPr/>
            </p:nvSpPr>
            <p:spPr>
              <a:xfrm>
                <a:off x="5879531" y="5561149"/>
                <a:ext cx="1171346"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D455E734-E5B8-435C-9D59-DD6B7006A529}"/>
                  </a:ext>
                </a:extLst>
              </p:cNvPr>
              <p:cNvSpPr/>
              <p:nvPr/>
            </p:nvSpPr>
            <p:spPr>
              <a:xfrm>
                <a:off x="4054879" y="5544128"/>
                <a:ext cx="55175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0">
                          <a:latin typeface="Cambria Math" panose="02040503050406030204" pitchFamily="18" charset="0"/>
                        </a:rPr>
                        <m:t>=</m:t>
                      </m:r>
                    </m:oMath>
                  </m:oMathPara>
                </a14:m>
                <a:endParaRPr lang="en-US" sz="2800" dirty="0"/>
              </a:p>
            </p:txBody>
          </p:sp>
        </mc:Choice>
        <mc:Fallback xmlns="">
          <p:sp>
            <p:nvSpPr>
              <p:cNvPr id="32" name="Rectangle 31">
                <a:extLst>
                  <a:ext uri="{FF2B5EF4-FFF2-40B4-BE49-F238E27FC236}">
                    <a16:creationId xmlns:a16="http://schemas.microsoft.com/office/drawing/2014/main" id="{D455E734-E5B8-435C-9D59-DD6B7006A529}"/>
                  </a:ext>
                </a:extLst>
              </p:cNvPr>
              <p:cNvSpPr>
                <a:spLocks noRot="1" noChangeAspect="1" noMove="1" noResize="1" noEditPoints="1" noAdjustHandles="1" noChangeArrowheads="1" noChangeShapeType="1" noTextEdit="1"/>
              </p:cNvSpPr>
              <p:nvPr/>
            </p:nvSpPr>
            <p:spPr>
              <a:xfrm>
                <a:off x="4054879" y="5544128"/>
                <a:ext cx="551754" cy="523220"/>
              </a:xfrm>
              <a:prstGeom prst="rect">
                <a:avLst/>
              </a:prstGeom>
              <a:blipFill>
                <a:blip r:embed="rId8"/>
                <a:stretch>
                  <a:fillRect/>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C6D77EBB-7453-47EB-9A4B-63DCC976A151}"/>
              </a:ext>
            </a:extLst>
          </p:cNvPr>
          <p:cNvCxnSpPr>
            <a:cxnSpLocks/>
            <a:endCxn id="37" idx="1"/>
          </p:cNvCxnSpPr>
          <p:nvPr/>
        </p:nvCxnSpPr>
        <p:spPr>
          <a:xfrm flipV="1">
            <a:off x="6498610" y="4865290"/>
            <a:ext cx="731520" cy="471482"/>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D9157FDD-CC0B-4C9D-8D3B-C4F773D2EE01}"/>
                  </a:ext>
                </a:extLst>
              </p:cNvPr>
              <p:cNvSpPr/>
              <p:nvPr/>
            </p:nvSpPr>
            <p:spPr>
              <a:xfrm>
                <a:off x="7230130" y="4619646"/>
                <a:ext cx="1040157" cy="4912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𝑒𝑓𝑓</m:t>
                          </m:r>
                        </m:sub>
                      </m:sSub>
                    </m:oMath>
                  </m:oMathPara>
                </a14:m>
                <a:endParaRPr lang="en-US" sz="2400" dirty="0"/>
              </a:p>
            </p:txBody>
          </p:sp>
        </mc:Choice>
        <mc:Fallback xmlns="">
          <p:sp>
            <p:nvSpPr>
              <p:cNvPr id="37" name="Rectangle 36">
                <a:extLst>
                  <a:ext uri="{FF2B5EF4-FFF2-40B4-BE49-F238E27FC236}">
                    <a16:creationId xmlns:a16="http://schemas.microsoft.com/office/drawing/2014/main" id="{D9157FDD-CC0B-4C9D-8D3B-C4F773D2EE01}"/>
                  </a:ext>
                </a:extLst>
              </p:cNvPr>
              <p:cNvSpPr>
                <a:spLocks noRot="1" noChangeAspect="1" noMove="1" noResize="1" noEditPoints="1" noAdjustHandles="1" noChangeArrowheads="1" noChangeShapeType="1" noTextEdit="1"/>
              </p:cNvSpPr>
              <p:nvPr/>
            </p:nvSpPr>
            <p:spPr>
              <a:xfrm>
                <a:off x="7230130" y="4619646"/>
                <a:ext cx="1040157" cy="491288"/>
              </a:xfrm>
              <a:prstGeom prst="rect">
                <a:avLst/>
              </a:prstGeom>
              <a:blipFill>
                <a:blip r:embed="rId9"/>
                <a:stretch>
                  <a:fillRect b="-12500"/>
                </a:stretch>
              </a:blipFill>
            </p:spPr>
            <p:txBody>
              <a:bodyPr/>
              <a:lstStyle/>
              <a:p>
                <a:r>
                  <a:rPr lang="en-US">
                    <a:noFill/>
                  </a:rPr>
                  <a:t> </a:t>
                </a:r>
              </a:p>
            </p:txBody>
          </p:sp>
        </mc:Fallback>
      </mc:AlternateContent>
      <p:sp>
        <p:nvSpPr>
          <p:cNvPr id="38" name="Left Brace 37">
            <a:extLst>
              <a:ext uri="{FF2B5EF4-FFF2-40B4-BE49-F238E27FC236}">
                <a16:creationId xmlns:a16="http://schemas.microsoft.com/office/drawing/2014/main" id="{8896D2F2-1D6D-4152-AD1D-D144846413A7}"/>
              </a:ext>
            </a:extLst>
          </p:cNvPr>
          <p:cNvSpPr/>
          <p:nvPr/>
        </p:nvSpPr>
        <p:spPr>
          <a:xfrm rot="5400000">
            <a:off x="6366996" y="5074911"/>
            <a:ext cx="196416" cy="822960"/>
          </a:xfrm>
          <a:prstGeom prst="leftBrace">
            <a:avLst>
              <a:gd name="adj1" fmla="val 5595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94120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Confinement  term</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C193392-9508-4A3C-BE44-78BCBEB5DB31}"/>
                  </a:ext>
                </a:extLst>
              </p:cNvPr>
              <p:cNvSpPr/>
              <p:nvPr/>
            </p:nvSpPr>
            <p:spPr>
              <a:xfrm>
                <a:off x="1987244" y="1972057"/>
                <a:ext cx="184589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𝑏</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𝑏𝑠</m:t>
                                  </m:r>
                                </m:sub>
                              </m:sSub>
                            </m:e>
                          </m:d>
                          <m:r>
                            <a:rPr lang="en-US" sz="2800" i="1">
                              <a:latin typeface="Cambria Math" panose="02040503050406030204" pitchFamily="18" charset="0"/>
                            </a:rPr>
                            <m:t>𝑁</m:t>
                          </m:r>
                        </m:e>
                        <m:sub>
                          <m:r>
                            <a:rPr lang="en-US" sz="2800" i="1">
                              <a:latin typeface="Cambria Math" panose="02040503050406030204" pitchFamily="18" charset="0"/>
                            </a:rPr>
                            <m:t>𝑏</m:t>
                          </m:r>
                        </m:sub>
                      </m:sSub>
                    </m:oMath>
                  </m:oMathPara>
                </a14:m>
                <a:endParaRPr lang="en-US" sz="2800" dirty="0"/>
              </a:p>
            </p:txBody>
          </p:sp>
        </mc:Choice>
        <mc:Fallback xmlns="">
          <p:sp>
            <p:nvSpPr>
              <p:cNvPr id="15" name="Rectangle 14">
                <a:extLst>
                  <a:ext uri="{FF2B5EF4-FFF2-40B4-BE49-F238E27FC236}">
                    <a16:creationId xmlns:a16="http://schemas.microsoft.com/office/drawing/2014/main" id="{CC193392-9508-4A3C-BE44-78BCBEB5DB31}"/>
                  </a:ext>
                </a:extLst>
              </p:cNvPr>
              <p:cNvSpPr>
                <a:spLocks noRot="1" noChangeAspect="1" noMove="1" noResize="1" noEditPoints="1" noAdjustHandles="1" noChangeArrowheads="1" noChangeShapeType="1" noTextEdit="1"/>
              </p:cNvSpPr>
              <p:nvPr/>
            </p:nvSpPr>
            <p:spPr>
              <a:xfrm>
                <a:off x="1987244" y="1972057"/>
                <a:ext cx="1845890" cy="523220"/>
              </a:xfrm>
              <a:prstGeom prst="rect">
                <a:avLst/>
              </a:prstGeom>
              <a:blipFill>
                <a:blip r:embed="rId3"/>
                <a:stretch>
                  <a:fillRect/>
                </a:stretch>
              </a:blipFill>
            </p:spPr>
            <p:txBody>
              <a:bodyPr/>
              <a:lstStyle/>
              <a:p>
                <a:r>
                  <a:rPr lang="en-US">
                    <a:noFill/>
                  </a:rPr>
                  <a:t> </a:t>
                </a:r>
              </a:p>
            </p:txBody>
          </p:sp>
        </mc:Fallback>
      </mc:AlternateContent>
      <p:sp>
        <p:nvSpPr>
          <p:cNvPr id="35" name="Title 1">
            <a:extLst>
              <a:ext uri="{FF2B5EF4-FFF2-40B4-BE49-F238E27FC236}">
                <a16:creationId xmlns:a16="http://schemas.microsoft.com/office/drawing/2014/main" id="{AB699D74-392E-4305-B8F8-65C81F822BA5}"/>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58947D2B-B310-4205-A723-A5A6B8921060}"/>
                  </a:ext>
                </a:extLst>
              </p:cNvPr>
              <p:cNvSpPr txBox="1">
                <a:spLocks/>
              </p:cNvSpPr>
              <p:nvPr/>
            </p:nvSpPr>
            <p:spPr>
              <a:xfrm>
                <a:off x="2892486" y="4461522"/>
                <a:ext cx="3663050" cy="1210618"/>
              </a:xfrm>
              <a:prstGeom prst="rect">
                <a:avLst/>
              </a:prstGeom>
              <a:ln w="28575">
                <a:solidFill>
                  <a:srgbClr val="D9A625"/>
                </a:solidFill>
              </a:ln>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𝑓</m:t>
                          </m:r>
                        </m:e>
                        <m:sub>
                          <m:r>
                            <a:rPr lang="en-US" sz="2800" b="0" i="1" smtClean="0">
                              <a:solidFill>
                                <a:schemeClr val="tx1"/>
                              </a:solidFill>
                              <a:latin typeface="Cambria Math" panose="02040503050406030204" pitchFamily="18" charset="0"/>
                            </a:rPr>
                            <m:t>𝑏𝑠</m:t>
                          </m:r>
                        </m:sub>
                      </m:sSub>
                      <m:r>
                        <a:rPr lang="en-US" sz="2800" b="0" i="1" smtClean="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d>
                            <m:dPr>
                              <m:ctrlPr>
                                <a:rPr lang="en-US" sz="2800" i="1">
                                  <a:solidFill>
                                    <a:schemeClr val="tx1"/>
                                  </a:solidFill>
                                  <a:latin typeface="Cambria Math" panose="02040503050406030204" pitchFamily="18" charset="0"/>
                                </a:rPr>
                              </m:ctrlPr>
                            </m:dPr>
                            <m:e>
                              <m:sSub>
                                <m:sSubPr>
                                  <m:ctrlPr>
                                    <a:rPr lang="en-US" sz="2800" i="1">
                                      <a:solidFill>
                                        <a:schemeClr val="tx1"/>
                                      </a:solidFill>
                                      <a:latin typeface="Cambria Math" panose="02040503050406030204" pitchFamily="18" charset="0"/>
                                    </a:rPr>
                                  </m:ctrlPr>
                                </m:sSubP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𝐴</m:t>
                                      </m:r>
                                    </m:e>
                                    <m:sub>
                                      <m:r>
                                        <a:rPr lang="en-US" sz="2800" i="1">
                                          <a:solidFill>
                                            <a:schemeClr val="tx1"/>
                                          </a:solidFill>
                                          <a:latin typeface="Cambria Math" panose="02040503050406030204" pitchFamily="18" charset="0"/>
                                        </a:rPr>
                                        <m:t>𝑡</m:t>
                                      </m:r>
                                    </m:sub>
                                  </m:sSub>
                                  <m:r>
                                    <a:rPr lang="en-US" sz="2800" i="1">
                                      <a:solidFill>
                                        <a:schemeClr val="tx1"/>
                                      </a:solidFill>
                                      <a:latin typeface="Cambria Math" panose="02040503050406030204" pitchFamily="18" charset="0"/>
                                    </a:rPr>
                                    <m:t>𝑁</m:t>
                                  </m:r>
                                </m:e>
                                <m:sub>
                                  <m:r>
                                    <a:rPr lang="en-US" sz="2800" i="1">
                                      <a:solidFill>
                                        <a:schemeClr val="tx1"/>
                                      </a:solidFill>
                                      <a:latin typeface="Cambria Math" panose="02040503050406030204" pitchFamily="18" charset="0"/>
                                    </a:rPr>
                                    <m:t>𝑙</m:t>
                                  </m:r>
                                </m:sub>
                              </m:sSub>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𝑦𝑡</m:t>
                                  </m:r>
                                </m:sub>
                              </m:sSub>
                            </m:e>
                          </m:d>
                        </m:num>
                        <m:den>
                          <m:sSub>
                            <m:sSubPr>
                              <m:ctrlPr>
                                <a:rPr lang="en-US" sz="2800" i="1">
                                  <a:solidFill>
                                    <a:schemeClr val="tx1"/>
                                  </a:solidFill>
                                  <a:latin typeface="Cambria Math" panose="02040503050406030204" pitchFamily="18" charset="0"/>
                                </a:rPr>
                              </m:ctrlPr>
                            </m:sSubP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𝐴</m:t>
                                  </m:r>
                                </m:e>
                                <m:sub>
                                  <m:r>
                                    <a:rPr lang="en-US" sz="2800" i="1">
                                      <a:solidFill>
                                        <a:schemeClr val="tx1"/>
                                      </a:solidFill>
                                      <a:latin typeface="Cambria Math" panose="02040503050406030204" pitchFamily="18" charset="0"/>
                                    </a:rPr>
                                    <m:t>𝑏</m:t>
                                  </m:r>
                                </m:sub>
                              </m:sSub>
                              <m:r>
                                <a:rPr lang="en-US" sz="2800" i="1">
                                  <a:solidFill>
                                    <a:schemeClr val="tx1"/>
                                  </a:solidFill>
                                  <a:latin typeface="Cambria Math" panose="02040503050406030204" pitchFamily="18" charset="0"/>
                                </a:rPr>
                                <m:t>𝑁</m:t>
                              </m:r>
                            </m:e>
                            <m:sub>
                              <m:r>
                                <a:rPr lang="en-US" sz="2800" i="1">
                                  <a:solidFill>
                                    <a:schemeClr val="tx1"/>
                                  </a:solidFill>
                                  <a:latin typeface="Cambria Math" panose="02040503050406030204" pitchFamily="18" charset="0"/>
                                </a:rPr>
                                <m:t>𝑏</m:t>
                              </m:r>
                            </m:sub>
                          </m:sSub>
                        </m:den>
                      </m:f>
                      <m:d>
                        <m:dPr>
                          <m:ctrlPr>
                            <a:rPr lang="en-US" sz="2800" i="1">
                              <a:solidFill>
                                <a:schemeClr val="tx1"/>
                              </a:solidFill>
                              <a:latin typeface="Cambria Math" panose="02040503050406030204" pitchFamily="18" charset="0"/>
                            </a:rPr>
                          </m:ctrlPr>
                        </m:dPr>
                        <m:e>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𝑁</m:t>
                                  </m:r>
                                </m:e>
                                <m:sub>
                                  <m:r>
                                    <a:rPr lang="en-US" sz="2800" i="1">
                                      <a:solidFill>
                                        <a:schemeClr val="tx1"/>
                                      </a:solidFill>
                                      <a:latin typeface="Cambria Math" panose="02040503050406030204" pitchFamily="18" charset="0"/>
                                    </a:rPr>
                                    <m:t>𝑠</m:t>
                                  </m:r>
                                </m:sub>
                              </m:sSub>
                            </m:num>
                            <m:den>
                              <m:r>
                                <a:rPr lang="en-US" sz="2800" i="1">
                                  <a:solidFill>
                                    <a:schemeClr val="tx1"/>
                                  </a:solidFill>
                                  <a:latin typeface="Cambria Math" panose="02040503050406030204" pitchFamily="18" charset="0"/>
                                </a:rPr>
                                <m:t>2</m:t>
                              </m:r>
                            </m:den>
                          </m:f>
                        </m:e>
                      </m:d>
                    </m:oMath>
                  </m:oMathPara>
                </a14:m>
                <a:endParaRPr lang="en-US" sz="2800" dirty="0">
                  <a:solidFill>
                    <a:schemeClr val="tx1"/>
                  </a:solidFill>
                </a:endParaRPr>
              </a:p>
            </p:txBody>
          </p:sp>
        </mc:Choice>
        <mc:Fallback xmlns="">
          <p:sp>
            <p:nvSpPr>
              <p:cNvPr id="20" name="Content Placeholder 2">
                <a:extLst>
                  <a:ext uri="{FF2B5EF4-FFF2-40B4-BE49-F238E27FC236}">
                    <a16:creationId xmlns:a16="http://schemas.microsoft.com/office/drawing/2014/main" id="{58947D2B-B310-4205-A723-A5A6B8921060}"/>
                  </a:ext>
                </a:extLst>
              </p:cNvPr>
              <p:cNvSpPr txBox="1">
                <a:spLocks noRot="1" noChangeAspect="1" noMove="1" noResize="1" noEditPoints="1" noAdjustHandles="1" noChangeArrowheads="1" noChangeShapeType="1" noTextEdit="1"/>
              </p:cNvSpPr>
              <p:nvPr/>
            </p:nvSpPr>
            <p:spPr>
              <a:xfrm>
                <a:off x="2892486" y="4461522"/>
                <a:ext cx="3663050" cy="1210618"/>
              </a:xfrm>
              <a:prstGeom prst="rect">
                <a:avLst/>
              </a:prstGeom>
              <a:blipFill>
                <a:blip r:embed="rId4"/>
                <a:stretch>
                  <a:fillRect/>
                </a:stretch>
              </a:blipFill>
              <a:ln w="28575">
                <a:solidFill>
                  <a:srgbClr val="D9A625"/>
                </a:solidFill>
              </a:ln>
            </p:spPr>
            <p:txBody>
              <a:bodyPr/>
              <a:lstStyle/>
              <a:p>
                <a:r>
                  <a:rPr lang="en-US">
                    <a:noFill/>
                  </a:rPr>
                  <a:t> </a:t>
                </a:r>
              </a:p>
            </p:txBody>
          </p:sp>
        </mc:Fallback>
      </mc:AlternateContent>
      <p:sp>
        <p:nvSpPr>
          <p:cNvPr id="25" name="Left Brace 24">
            <a:extLst>
              <a:ext uri="{FF2B5EF4-FFF2-40B4-BE49-F238E27FC236}">
                <a16:creationId xmlns:a16="http://schemas.microsoft.com/office/drawing/2014/main" id="{2E17EC5F-B5A8-48F5-B017-B815B3F24359}"/>
              </a:ext>
            </a:extLst>
          </p:cNvPr>
          <p:cNvSpPr/>
          <p:nvPr/>
        </p:nvSpPr>
        <p:spPr>
          <a:xfrm rot="16200000">
            <a:off x="2562275" y="2164562"/>
            <a:ext cx="196416" cy="1097280"/>
          </a:xfrm>
          <a:prstGeom prst="leftBrace">
            <a:avLst>
              <a:gd name="adj1" fmla="val 5595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a:extLst>
              <a:ext uri="{FF2B5EF4-FFF2-40B4-BE49-F238E27FC236}">
                <a16:creationId xmlns:a16="http://schemas.microsoft.com/office/drawing/2014/main" id="{F8711F0C-DB53-4BF0-AF51-70F8FBAA6A20}"/>
              </a:ext>
            </a:extLst>
          </p:cNvPr>
          <p:cNvSpPr/>
          <p:nvPr/>
        </p:nvSpPr>
        <p:spPr>
          <a:xfrm>
            <a:off x="1830121" y="2829670"/>
            <a:ext cx="1633455" cy="707886"/>
          </a:xfrm>
          <a:prstGeom prst="rect">
            <a:avLst/>
          </a:prstGeom>
        </p:spPr>
        <p:txBody>
          <a:bodyPr wrap="square">
            <a:spAutoFit/>
          </a:bodyPr>
          <a:lstStyle/>
          <a:p>
            <a:pPr algn="ctr"/>
            <a:r>
              <a:rPr lang="en-US" sz="2000" dirty="0"/>
              <a:t>Force in 1 Splice (1 bar)</a:t>
            </a:r>
          </a:p>
        </p:txBody>
      </p:sp>
      <p:sp>
        <p:nvSpPr>
          <p:cNvPr id="27" name="Rectangle 26">
            <a:extLst>
              <a:ext uri="{FF2B5EF4-FFF2-40B4-BE49-F238E27FC236}">
                <a16:creationId xmlns:a16="http://schemas.microsoft.com/office/drawing/2014/main" id="{D2CA89A7-1C7A-4472-8677-E219798338AC}"/>
              </a:ext>
            </a:extLst>
          </p:cNvPr>
          <p:cNvSpPr/>
          <p:nvPr/>
        </p:nvSpPr>
        <p:spPr>
          <a:xfrm>
            <a:off x="4264887" y="2867501"/>
            <a:ext cx="1371600" cy="707886"/>
          </a:xfrm>
          <a:prstGeom prst="rect">
            <a:avLst/>
          </a:prstGeom>
        </p:spPr>
        <p:txBody>
          <a:bodyPr wrap="square">
            <a:spAutoFit/>
          </a:bodyPr>
          <a:lstStyle/>
          <a:p>
            <a:pPr algn="ctr"/>
            <a:r>
              <a:rPr lang="en-US" sz="2000" dirty="0"/>
              <a:t>Force in 1 Stirrup</a:t>
            </a:r>
          </a:p>
        </p:txBody>
      </p:sp>
      <p:sp>
        <p:nvSpPr>
          <p:cNvPr id="28" name="Left Brace 27">
            <a:extLst>
              <a:ext uri="{FF2B5EF4-FFF2-40B4-BE49-F238E27FC236}">
                <a16:creationId xmlns:a16="http://schemas.microsoft.com/office/drawing/2014/main" id="{8A01D9CC-5EFD-41F6-B933-9C0BB088EB0E}"/>
              </a:ext>
            </a:extLst>
          </p:cNvPr>
          <p:cNvSpPr/>
          <p:nvPr/>
        </p:nvSpPr>
        <p:spPr>
          <a:xfrm rot="16200000">
            <a:off x="4830708" y="2038339"/>
            <a:ext cx="196416" cy="1371600"/>
          </a:xfrm>
          <a:prstGeom prst="leftBrace">
            <a:avLst>
              <a:gd name="adj1" fmla="val 5595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3FB9A396-E089-4CF3-BBAD-BF6C4150718F}"/>
              </a:ext>
            </a:extLst>
          </p:cNvPr>
          <p:cNvSpPr/>
          <p:nvPr/>
        </p:nvSpPr>
        <p:spPr>
          <a:xfrm rot="16200000">
            <a:off x="5967902" y="2312660"/>
            <a:ext cx="196416" cy="822960"/>
          </a:xfrm>
          <a:prstGeom prst="leftBrace">
            <a:avLst>
              <a:gd name="adj1" fmla="val 5595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a:extLst>
              <a:ext uri="{FF2B5EF4-FFF2-40B4-BE49-F238E27FC236}">
                <a16:creationId xmlns:a16="http://schemas.microsoft.com/office/drawing/2014/main" id="{979A35AB-35DE-4C5D-B5EC-D9ECF6F536B8}"/>
              </a:ext>
            </a:extLst>
          </p:cNvPr>
          <p:cNvSpPr/>
          <p:nvPr/>
        </p:nvSpPr>
        <p:spPr>
          <a:xfrm>
            <a:off x="5573918" y="2864086"/>
            <a:ext cx="1963236" cy="707886"/>
          </a:xfrm>
          <a:prstGeom prst="rect">
            <a:avLst/>
          </a:prstGeom>
        </p:spPr>
        <p:txBody>
          <a:bodyPr wrap="square">
            <a:spAutoFit/>
          </a:bodyPr>
          <a:lstStyle/>
          <a:p>
            <a:pPr algn="ctr"/>
            <a:r>
              <a:rPr lang="en-US" sz="2000" dirty="0"/>
              <a:t>Number of Effective Stirrups</a:t>
            </a:r>
          </a:p>
        </p:txBody>
      </p:sp>
      <p:cxnSp>
        <p:nvCxnSpPr>
          <p:cNvPr id="10" name="Straight Arrow Connector 9">
            <a:extLst>
              <a:ext uri="{FF2B5EF4-FFF2-40B4-BE49-F238E27FC236}">
                <a16:creationId xmlns:a16="http://schemas.microsoft.com/office/drawing/2014/main" id="{95D37557-BCD9-4D33-BB17-45DDA9F74DF6}"/>
              </a:ext>
            </a:extLst>
          </p:cNvPr>
          <p:cNvCxnSpPr>
            <a:cxnSpLocks/>
          </p:cNvCxnSpPr>
          <p:nvPr/>
        </p:nvCxnSpPr>
        <p:spPr>
          <a:xfrm flipV="1">
            <a:off x="5897880" y="1656165"/>
            <a:ext cx="655320" cy="440211"/>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27EA9143-52AC-4A05-8149-C4DD74E8A396}"/>
                  </a:ext>
                </a:extLst>
              </p:cNvPr>
              <p:cNvSpPr/>
              <p:nvPr/>
            </p:nvSpPr>
            <p:spPr>
              <a:xfrm>
                <a:off x="6452579" y="1277014"/>
                <a:ext cx="125111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𝑘</m:t>
                      </m:r>
                      <m:r>
                        <a:rPr lang="en-US" sz="2400" b="0" i="1" smtClean="0">
                          <a:latin typeface="Cambria Math" panose="02040503050406030204" pitchFamily="18" charset="0"/>
                        </a:rPr>
                        <m:t>=0.5</m:t>
                      </m:r>
                    </m:oMath>
                  </m:oMathPara>
                </a14:m>
                <a:endParaRPr lang="en-US" sz="2400" dirty="0"/>
              </a:p>
            </p:txBody>
          </p:sp>
        </mc:Choice>
        <mc:Fallback xmlns="">
          <p:sp>
            <p:nvSpPr>
              <p:cNvPr id="36" name="Rectangle 35">
                <a:extLst>
                  <a:ext uri="{FF2B5EF4-FFF2-40B4-BE49-F238E27FC236}">
                    <a16:creationId xmlns:a16="http://schemas.microsoft.com/office/drawing/2014/main" id="{27EA9143-52AC-4A05-8149-C4DD74E8A396}"/>
                  </a:ext>
                </a:extLst>
              </p:cNvPr>
              <p:cNvSpPr>
                <a:spLocks noRot="1" noChangeAspect="1" noMove="1" noResize="1" noEditPoints="1" noAdjustHandles="1" noChangeArrowheads="1" noChangeShapeType="1" noTextEdit="1"/>
              </p:cNvSpPr>
              <p:nvPr/>
            </p:nvSpPr>
            <p:spPr>
              <a:xfrm>
                <a:off x="6452579" y="1277014"/>
                <a:ext cx="1251112"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05293689-F26A-4ED9-913D-F1EBC3F774E4}"/>
                  </a:ext>
                </a:extLst>
              </p:cNvPr>
              <p:cNvSpPr/>
              <p:nvPr/>
            </p:nvSpPr>
            <p:spPr>
              <a:xfrm>
                <a:off x="4038600" y="1959440"/>
                <a:ext cx="1766637" cy="588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𝑙</m:t>
                              </m:r>
                            </m:sub>
                          </m:sSub>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𝑡</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𝑦𝑡</m:t>
                              </m:r>
                            </m:sub>
                          </m:sSub>
                        </m:e>
                      </m:d>
                    </m:oMath>
                  </m:oMathPara>
                </a14:m>
                <a:endParaRPr lang="en-US" sz="2800" dirty="0"/>
              </a:p>
            </p:txBody>
          </p:sp>
        </mc:Choice>
        <mc:Fallback xmlns="">
          <p:sp>
            <p:nvSpPr>
              <p:cNvPr id="30" name="Rectangle 29">
                <a:extLst>
                  <a:ext uri="{FF2B5EF4-FFF2-40B4-BE49-F238E27FC236}">
                    <a16:creationId xmlns:a16="http://schemas.microsoft.com/office/drawing/2014/main" id="{05293689-F26A-4ED9-913D-F1EBC3F774E4}"/>
                  </a:ext>
                </a:extLst>
              </p:cNvPr>
              <p:cNvSpPr>
                <a:spLocks noRot="1" noChangeAspect="1" noMove="1" noResize="1" noEditPoints="1" noAdjustHandles="1" noChangeArrowheads="1" noChangeShapeType="1" noTextEdit="1"/>
              </p:cNvSpPr>
              <p:nvPr/>
            </p:nvSpPr>
            <p:spPr>
              <a:xfrm>
                <a:off x="4038600" y="1959440"/>
                <a:ext cx="1766637" cy="5880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4460D09E-5218-4EF1-99C3-84BCBF396652}"/>
                  </a:ext>
                </a:extLst>
              </p:cNvPr>
              <p:cNvSpPr/>
              <p:nvPr/>
            </p:nvSpPr>
            <p:spPr>
              <a:xfrm>
                <a:off x="5480437" y="1969191"/>
                <a:ext cx="117134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2800" i="1" smtClean="0">
                              <a:latin typeface="Cambria Math" panose="02040503050406030204" pitchFamily="18" charset="0"/>
                            </a:rPr>
                          </m:ctrlPr>
                        </m:dPr>
                        <m:e>
                          <m:r>
                            <a:rPr lang="en-US" sz="2800" b="0" i="1" smtClean="0">
                              <a:latin typeface="Cambria Math" panose="02040503050406030204" pitchFamily="18" charset="0"/>
                            </a:rPr>
                            <m:t>𝑘</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𝑠</m:t>
                              </m:r>
                            </m:sub>
                          </m:sSub>
                        </m:e>
                      </m:d>
                    </m:oMath>
                  </m:oMathPara>
                </a14:m>
                <a:endParaRPr lang="en-US" sz="2800" dirty="0"/>
              </a:p>
            </p:txBody>
          </p:sp>
        </mc:Choice>
        <mc:Fallback xmlns="">
          <p:sp>
            <p:nvSpPr>
              <p:cNvPr id="31" name="Rectangle 30">
                <a:extLst>
                  <a:ext uri="{FF2B5EF4-FFF2-40B4-BE49-F238E27FC236}">
                    <a16:creationId xmlns:a16="http://schemas.microsoft.com/office/drawing/2014/main" id="{4460D09E-5218-4EF1-99C3-84BCBF396652}"/>
                  </a:ext>
                </a:extLst>
              </p:cNvPr>
              <p:cNvSpPr>
                <a:spLocks noRot="1" noChangeAspect="1" noMove="1" noResize="1" noEditPoints="1" noAdjustHandles="1" noChangeArrowheads="1" noChangeShapeType="1" noTextEdit="1"/>
              </p:cNvSpPr>
              <p:nvPr/>
            </p:nvSpPr>
            <p:spPr>
              <a:xfrm>
                <a:off x="5480437" y="1969191"/>
                <a:ext cx="1171346"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D455E734-E5B8-435C-9D59-DD6B7006A529}"/>
                  </a:ext>
                </a:extLst>
              </p:cNvPr>
              <p:cNvSpPr/>
              <p:nvPr/>
            </p:nvSpPr>
            <p:spPr>
              <a:xfrm>
                <a:off x="3655785" y="1952170"/>
                <a:ext cx="55175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0">
                          <a:latin typeface="Cambria Math" panose="02040503050406030204" pitchFamily="18" charset="0"/>
                        </a:rPr>
                        <m:t>=</m:t>
                      </m:r>
                    </m:oMath>
                  </m:oMathPara>
                </a14:m>
                <a:endParaRPr lang="en-US" sz="2800" dirty="0"/>
              </a:p>
            </p:txBody>
          </p:sp>
        </mc:Choice>
        <mc:Fallback xmlns="">
          <p:sp>
            <p:nvSpPr>
              <p:cNvPr id="32" name="Rectangle 31">
                <a:extLst>
                  <a:ext uri="{FF2B5EF4-FFF2-40B4-BE49-F238E27FC236}">
                    <a16:creationId xmlns:a16="http://schemas.microsoft.com/office/drawing/2014/main" id="{D455E734-E5B8-435C-9D59-DD6B7006A529}"/>
                  </a:ext>
                </a:extLst>
              </p:cNvPr>
              <p:cNvSpPr>
                <a:spLocks noRot="1" noChangeAspect="1" noMove="1" noResize="1" noEditPoints="1" noAdjustHandles="1" noChangeArrowheads="1" noChangeShapeType="1" noTextEdit="1"/>
              </p:cNvSpPr>
              <p:nvPr/>
            </p:nvSpPr>
            <p:spPr>
              <a:xfrm>
                <a:off x="3655785" y="1952170"/>
                <a:ext cx="551754"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825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confined database</a:t>
            </a: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2514C97C-86C6-42E0-98AF-3F50CFD0F252}"/>
                  </a:ext>
                </a:extLst>
              </p:cNvPr>
              <p:cNvSpPr txBox="1">
                <a:spLocks/>
              </p:cNvSpPr>
              <p:nvPr/>
            </p:nvSpPr>
            <p:spPr>
              <a:xfrm>
                <a:off x="72299" y="1257299"/>
                <a:ext cx="4652102" cy="3848101"/>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ACI 408 Database 10-2001</a:t>
                </a:r>
              </a:p>
              <a:p>
                <a:pPr lvl="2"/>
                <a:r>
                  <a:rPr lang="en-US" sz="2000" dirty="0">
                    <a:solidFill>
                      <a:schemeClr val="tx1"/>
                    </a:solidFill>
                  </a:rPr>
                  <a:t>266 of the original 286 beams</a:t>
                </a:r>
              </a:p>
              <a:p>
                <a:pPr lvl="2"/>
                <a:r>
                  <a:rPr lang="en-US" sz="2000" dirty="0">
                    <a:solidFill>
                      <a:schemeClr val="tx1"/>
                    </a:solidFill>
                  </a:rPr>
                  <a:t>Bottom-cast, uncoated bars</a:t>
                </a:r>
              </a:p>
              <a:p>
                <a:pPr lvl="2"/>
                <a:r>
                  <a:rPr lang="en-US" sz="2000" dirty="0">
                    <a:solidFill>
                      <a:schemeClr val="tx1"/>
                    </a:solidFill>
                  </a:rPr>
                  <a:t>Exclusion criteria:</a:t>
                </a:r>
              </a:p>
              <a:p>
                <a:pPr lvl="3"/>
                <a:r>
                  <a:rPr lang="en-US" sz="2000" dirty="0">
                    <a:solidFill>
                      <a:schemeClr val="tx1"/>
                    </a:solidFill>
                    <a:latin typeface="Cambria Math" panose="02040503050406030204" pitchFamily="18" charset="0"/>
                  </a:rPr>
                  <a:t>1 stirrup</a:t>
                </a:r>
              </a:p>
              <a:p>
                <a:pPr lvl="3"/>
                <a:r>
                  <a:rPr lang="en-US" sz="2000" dirty="0">
                    <a:solidFill>
                      <a:schemeClr val="tx1"/>
                    </a:solidFill>
                    <a:latin typeface="Cambria Math" panose="02040503050406030204" pitchFamily="18" charset="0"/>
                  </a:rPr>
                  <a:t>1 splice</a:t>
                </a:r>
              </a:p>
              <a:p>
                <a:pPr lvl="3"/>
                <a14:m>
                  <m:oMath xmlns:m="http://schemas.openxmlformats.org/officeDocument/2006/math">
                    <m:sSubSup>
                      <m:sSubSupPr>
                        <m:ctrlPr>
                          <a:rPr lang="en-US" sz="200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𝑐</m:t>
                        </m:r>
                      </m:sub>
                      <m:sup>
                        <m:r>
                          <a:rPr lang="en-US" sz="2000" b="0" i="1" smtClean="0">
                            <a:solidFill>
                              <a:schemeClr val="tx1"/>
                            </a:solidFill>
                            <a:latin typeface="Cambria Math" panose="02040503050406030204" pitchFamily="18" charset="0"/>
                          </a:rPr>
                          <m:t>′</m:t>
                        </m:r>
                      </m:sup>
                    </m:sSubSup>
                    <m:r>
                      <a:rPr lang="en-US" sz="2000" b="0" i="1" smtClean="0">
                        <a:solidFill>
                          <a:schemeClr val="tx1"/>
                        </a:solidFill>
                        <a:latin typeface="Cambria Math" panose="02040503050406030204" pitchFamily="18" charset="0"/>
                      </a:rPr>
                      <m:t>&lt;2500 </m:t>
                    </m:r>
                    <m:r>
                      <a:rPr lang="en-US" sz="2000" b="0" i="1" smtClean="0">
                        <a:solidFill>
                          <a:schemeClr val="tx1"/>
                        </a:solidFill>
                        <a:latin typeface="Cambria Math" panose="02040503050406030204" pitchFamily="18" charset="0"/>
                      </a:rPr>
                      <m:t>𝑝𝑠𝑖</m:t>
                    </m:r>
                  </m:oMath>
                </a14:m>
                <a:endParaRPr lang="en-US" sz="2000" dirty="0">
                  <a:solidFill>
                    <a:schemeClr val="tx1"/>
                  </a:solidFill>
                </a:endParaRPr>
              </a:p>
              <a:p>
                <a:pPr lvl="3"/>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𝑙</m:t>
                        </m:r>
                      </m:e>
                      <m:sub>
                        <m:r>
                          <a:rPr lang="en-US" sz="2000" b="0" i="1" smtClean="0">
                            <a:solidFill>
                              <a:schemeClr val="tx1"/>
                            </a:solidFill>
                            <a:latin typeface="Cambria Math" panose="02040503050406030204" pitchFamily="18" charset="0"/>
                          </a:rPr>
                          <m:t>𝑠</m:t>
                        </m:r>
                      </m:sub>
                    </m:sSub>
                    <m:r>
                      <a:rPr lang="en-US" sz="2000" b="0" i="1" smtClean="0">
                        <a:solidFill>
                          <a:schemeClr val="tx1"/>
                        </a:solidFill>
                        <a:latin typeface="Cambria Math" panose="02040503050406030204" pitchFamily="18" charset="0"/>
                      </a:rPr>
                      <m:t>&lt;12 </m:t>
                    </m:r>
                    <m:r>
                      <a:rPr lang="en-US" sz="2000" b="0" i="1" smtClean="0">
                        <a:solidFill>
                          <a:schemeClr val="tx1"/>
                        </a:solidFill>
                        <a:latin typeface="Cambria Math" panose="02040503050406030204" pitchFamily="18" charset="0"/>
                      </a:rPr>
                      <m:t>𝑖𝑛</m:t>
                    </m:r>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1" name="Content Placeholder 2">
                <a:extLst>
                  <a:ext uri="{FF2B5EF4-FFF2-40B4-BE49-F238E27FC236}">
                    <a16:creationId xmlns:a16="http://schemas.microsoft.com/office/drawing/2014/main" id="{2514C97C-86C6-42E0-98AF-3F50CFD0F252}"/>
                  </a:ext>
                </a:extLst>
              </p:cNvPr>
              <p:cNvSpPr txBox="1">
                <a:spLocks noRot="1" noChangeAspect="1" noMove="1" noResize="1" noEditPoints="1" noAdjustHandles="1" noChangeArrowheads="1" noChangeShapeType="1" noTextEdit="1"/>
              </p:cNvSpPr>
              <p:nvPr/>
            </p:nvSpPr>
            <p:spPr>
              <a:xfrm>
                <a:off x="72299" y="1257299"/>
                <a:ext cx="4652102" cy="3848101"/>
              </a:xfrm>
              <a:prstGeom prst="rect">
                <a:avLst/>
              </a:prstGeom>
              <a:blipFill>
                <a:blip r:embed="rId3"/>
                <a:stretch>
                  <a:fillRect t="-1266"/>
                </a:stretch>
              </a:blipFill>
            </p:spPr>
            <p:txBody>
              <a:bodyPr/>
              <a:lstStyle/>
              <a:p>
                <a:r>
                  <a:rPr lang="en-US">
                    <a:noFill/>
                  </a:rPr>
                  <a:t> </a:t>
                </a:r>
              </a:p>
            </p:txBody>
          </p:sp>
        </mc:Fallback>
      </mc:AlternateContent>
      <p:sp>
        <p:nvSpPr>
          <p:cNvPr id="14" name="Content Placeholder 2">
            <a:extLst>
              <a:ext uri="{FF2B5EF4-FFF2-40B4-BE49-F238E27FC236}">
                <a16:creationId xmlns:a16="http://schemas.microsoft.com/office/drawing/2014/main" id="{0750DE66-65E0-4FA6-A097-466A402852F2}"/>
              </a:ext>
            </a:extLst>
          </p:cNvPr>
          <p:cNvSpPr txBox="1">
            <a:spLocks/>
          </p:cNvSpPr>
          <p:nvPr/>
        </p:nvSpPr>
        <p:spPr>
          <a:xfrm>
            <a:off x="4591050" y="1240182"/>
            <a:ext cx="4480651" cy="3789017"/>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Later Testing</a:t>
            </a:r>
          </a:p>
          <a:p>
            <a:pPr lvl="2"/>
            <a:r>
              <a:rPr lang="en-US" sz="2000" dirty="0">
                <a:solidFill>
                  <a:schemeClr val="tx1"/>
                </a:solidFill>
              </a:rPr>
              <a:t>56 additional specimens</a:t>
            </a:r>
          </a:p>
          <a:p>
            <a:pPr lvl="3"/>
            <a:r>
              <a:rPr lang="en-US" sz="1800" dirty="0" err="1">
                <a:solidFill>
                  <a:schemeClr val="tx1"/>
                </a:solidFill>
              </a:rPr>
              <a:t>Seliem</a:t>
            </a:r>
            <a:r>
              <a:rPr lang="en-US" sz="1800" dirty="0">
                <a:solidFill>
                  <a:schemeClr val="tx1"/>
                </a:solidFill>
              </a:rPr>
              <a:t> et al. 2009</a:t>
            </a:r>
          </a:p>
          <a:p>
            <a:pPr lvl="3"/>
            <a:r>
              <a:rPr lang="en-US" sz="1800" dirty="0">
                <a:solidFill>
                  <a:schemeClr val="tx1"/>
                </a:solidFill>
              </a:rPr>
              <a:t>Sim 2014</a:t>
            </a:r>
          </a:p>
          <a:p>
            <a:pPr lvl="3"/>
            <a:r>
              <a:rPr lang="en-US" sz="1800" dirty="0" err="1">
                <a:solidFill>
                  <a:schemeClr val="tx1"/>
                </a:solidFill>
              </a:rPr>
              <a:t>Glucksman</a:t>
            </a:r>
            <a:r>
              <a:rPr lang="en-US" sz="1800" dirty="0">
                <a:solidFill>
                  <a:schemeClr val="tx1"/>
                </a:solidFill>
              </a:rPr>
              <a:t> 2018</a:t>
            </a:r>
          </a:p>
          <a:p>
            <a:pPr lvl="3"/>
            <a:r>
              <a:rPr lang="en-US" sz="1800" dirty="0">
                <a:solidFill>
                  <a:schemeClr val="tx1"/>
                </a:solidFill>
              </a:rPr>
              <a:t>Fleet 2019</a:t>
            </a:r>
          </a:p>
        </p:txBody>
      </p:sp>
      <p:sp>
        <p:nvSpPr>
          <p:cNvPr id="15" name="Content Placeholder 2">
            <a:extLst>
              <a:ext uri="{FF2B5EF4-FFF2-40B4-BE49-F238E27FC236}">
                <a16:creationId xmlns:a16="http://schemas.microsoft.com/office/drawing/2014/main" id="{8ECAC89C-9E4F-473B-BD03-B80630904761}"/>
              </a:ext>
            </a:extLst>
          </p:cNvPr>
          <p:cNvSpPr txBox="1">
            <a:spLocks/>
          </p:cNvSpPr>
          <p:nvPr/>
        </p:nvSpPr>
        <p:spPr>
          <a:xfrm>
            <a:off x="2590800" y="4886927"/>
            <a:ext cx="4876800" cy="188474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Total: </a:t>
            </a:r>
            <a:r>
              <a:rPr lang="en-US" sz="2400" u="sng" dirty="0">
                <a:solidFill>
                  <a:schemeClr val="tx1"/>
                </a:solidFill>
              </a:rPr>
              <a:t>322</a:t>
            </a:r>
            <a:r>
              <a:rPr lang="en-US" sz="2400" dirty="0">
                <a:solidFill>
                  <a:schemeClr val="tx1"/>
                </a:solidFill>
              </a:rPr>
              <a:t> Confined Beams</a:t>
            </a:r>
          </a:p>
          <a:p>
            <a:pPr lvl="2"/>
            <a:r>
              <a:rPr lang="en-US" sz="2000" dirty="0">
                <a:solidFill>
                  <a:schemeClr val="tx1"/>
                </a:solidFill>
              </a:rPr>
              <a:t>281 with ASTM A615 bars</a:t>
            </a:r>
          </a:p>
          <a:p>
            <a:pPr lvl="2"/>
            <a:r>
              <a:rPr lang="en-US" sz="2000" dirty="0">
                <a:solidFill>
                  <a:schemeClr val="tx1"/>
                </a:solidFill>
              </a:rPr>
              <a:t>41 with ASTM A1035 bars</a:t>
            </a:r>
          </a:p>
          <a:p>
            <a:pPr lvl="2"/>
            <a:r>
              <a:rPr lang="en-US" sz="2000" dirty="0">
                <a:solidFill>
                  <a:schemeClr val="tx1"/>
                </a:solidFill>
              </a:rPr>
              <a:t>85 reached yield before failure</a:t>
            </a:r>
          </a:p>
        </p:txBody>
      </p:sp>
      <p:sp>
        <p:nvSpPr>
          <p:cNvPr id="13" name="Title 1">
            <a:extLst>
              <a:ext uri="{FF2B5EF4-FFF2-40B4-BE49-F238E27FC236}">
                <a16:creationId xmlns:a16="http://schemas.microsoft.com/office/drawing/2014/main" id="{1BC57D30-29D6-4B5E-9FCD-4D890147A111}"/>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spTree>
    <p:extLst>
      <p:ext uri="{BB962C8B-B14F-4D97-AF65-F5344CB8AC3E}">
        <p14:creationId xmlns:p14="http://schemas.microsoft.com/office/powerpoint/2010/main" val="3226235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Confined pair database</a:t>
            </a:r>
          </a:p>
        </p:txBody>
      </p:sp>
      <p:sp>
        <p:nvSpPr>
          <p:cNvPr id="27" name="Title 1">
            <a:extLst>
              <a:ext uri="{FF2B5EF4-FFF2-40B4-BE49-F238E27FC236}">
                <a16:creationId xmlns:a16="http://schemas.microsoft.com/office/drawing/2014/main" id="{4AC8202E-FD29-4971-BF2C-22D592C8EA7B}"/>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sp>
        <p:nvSpPr>
          <p:cNvPr id="13" name="Rectangle 12">
            <a:extLst>
              <a:ext uri="{FF2B5EF4-FFF2-40B4-BE49-F238E27FC236}">
                <a16:creationId xmlns:a16="http://schemas.microsoft.com/office/drawing/2014/main" id="{FE7CB50C-7675-41D8-9F67-D611BEF1509E}"/>
              </a:ext>
            </a:extLst>
          </p:cNvPr>
          <p:cNvSpPr/>
          <p:nvPr/>
        </p:nvSpPr>
        <p:spPr>
          <a:xfrm>
            <a:off x="491490" y="1431862"/>
            <a:ext cx="8180070" cy="707886"/>
          </a:xfrm>
          <a:prstGeom prst="rect">
            <a:avLst/>
          </a:prstGeom>
        </p:spPr>
        <p:txBody>
          <a:bodyPr wrap="square">
            <a:spAutoFit/>
          </a:bodyPr>
          <a:lstStyle/>
          <a:p>
            <a:pPr marL="342900" indent="-342900">
              <a:spcBef>
                <a:spcPct val="20000"/>
              </a:spcBef>
              <a:spcAft>
                <a:spcPts val="600"/>
              </a:spcAft>
              <a:buClr>
                <a:schemeClr val="accent2"/>
              </a:buClr>
              <a:buSzPct val="92000"/>
              <a:buFont typeface="Wingdings 2" charset="2"/>
              <a:buChar char=""/>
              <a:defRPr/>
            </a:pPr>
            <a:r>
              <a:rPr lang="en-US" sz="2000" b="1" dirty="0"/>
              <a:t>Question:  </a:t>
            </a:r>
            <a:r>
              <a:rPr lang="en-US" sz="2000" dirty="0"/>
              <a:t>How can an appropriate value for </a:t>
            </a:r>
            <a:r>
              <a:rPr lang="en-US" sz="2000" i="1" dirty="0"/>
              <a:t>k</a:t>
            </a:r>
            <a:r>
              <a:rPr lang="en-US" sz="2000" dirty="0"/>
              <a:t> be confirmed from previous testing data?</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2970531-2234-4958-BF5E-E2F3D1B7DCAF}"/>
                  </a:ext>
                </a:extLst>
              </p:cNvPr>
              <p:cNvSpPr/>
              <p:nvPr/>
            </p:nvSpPr>
            <p:spPr>
              <a:xfrm>
                <a:off x="491490" y="2921168"/>
                <a:ext cx="8180070" cy="3389005"/>
              </a:xfrm>
              <a:prstGeom prst="rect">
                <a:avLst/>
              </a:prstGeom>
            </p:spPr>
            <p:txBody>
              <a:bodyPr wrap="square">
                <a:spAutoFit/>
              </a:bodyPr>
              <a:lstStyle/>
              <a:p>
                <a:pPr marL="342900" lvl="0" indent="-342900">
                  <a:spcBef>
                    <a:spcPct val="20000"/>
                  </a:spcBef>
                  <a:spcAft>
                    <a:spcPts val="600"/>
                  </a:spcAft>
                  <a:buClr>
                    <a:schemeClr val="accent2"/>
                  </a:buClr>
                  <a:buSzPct val="92000"/>
                  <a:buFont typeface="Wingdings 2" charset="2"/>
                  <a:buChar char=""/>
                  <a:defRPr/>
                </a:pPr>
                <a:r>
                  <a:rPr lang="en-US" sz="2000" b="1" dirty="0"/>
                  <a:t>Answer:</a:t>
                </a:r>
              </a:p>
              <a:p>
                <a:pPr marL="800100" lvl="1" indent="-342900">
                  <a:spcBef>
                    <a:spcPct val="20000"/>
                  </a:spcBef>
                  <a:spcAft>
                    <a:spcPts val="600"/>
                  </a:spcAft>
                  <a:buClr>
                    <a:schemeClr val="accent2"/>
                  </a:buClr>
                  <a:buSzPct val="92000"/>
                  <a:buFont typeface="Wingdings 2" charset="2"/>
                  <a:buChar char=""/>
                  <a:defRPr/>
                </a:pPr>
                <a:r>
                  <a:rPr lang="en-US" sz="2000" dirty="0"/>
                  <a:t>Identified 101 beam pairs in the confined beam database</a:t>
                </a:r>
              </a:p>
              <a:p>
                <a:pPr marL="1257300" lvl="2" indent="-342900">
                  <a:spcBef>
                    <a:spcPct val="20000"/>
                  </a:spcBef>
                  <a:spcAft>
                    <a:spcPts val="600"/>
                  </a:spcAft>
                  <a:buClr>
                    <a:schemeClr val="accent2"/>
                  </a:buClr>
                  <a:buSzPct val="92000"/>
                  <a:buFont typeface="Wingdings 2" charset="2"/>
                  <a:buChar char=""/>
                  <a:defRPr/>
                </a:pPr>
                <a:r>
                  <a:rPr lang="en-US" sz="2000" dirty="0"/>
                  <a:t>1 unconfined beam and 1 identical beam containing confinement</a:t>
                </a:r>
              </a:p>
              <a:p>
                <a:pPr marL="800100" lvl="1" indent="-342900">
                  <a:spcBef>
                    <a:spcPct val="20000"/>
                  </a:spcBef>
                  <a:spcAft>
                    <a:spcPts val="600"/>
                  </a:spcAft>
                  <a:buClr>
                    <a:schemeClr val="accent2"/>
                  </a:buClr>
                  <a:buSzPct val="92000"/>
                  <a:buFont typeface="Wingdings 2" charset="2"/>
                  <a:buChar char=""/>
                  <a:defRPr/>
                </a:pPr>
                <a:r>
                  <a:rPr lang="en-US" sz="2000" dirty="0"/>
                  <a:t>Compared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𝑐𝑎𝑙𝑐</m:t>
                        </m:r>
                      </m:sub>
                    </m:sSub>
                  </m:oMath>
                </a14:m>
                <a:r>
                  <a:rPr lang="en-US" sz="2000" dirty="0"/>
                  <a:t> with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𝑏𝑠</m:t>
                        </m:r>
                        <m:r>
                          <a:rPr lang="en-US" sz="2000" i="1">
                            <a:latin typeface="Cambria Math" panose="02040503050406030204" pitchFamily="18" charset="0"/>
                          </a:rPr>
                          <m:t>,</m:t>
                        </m:r>
                        <m:r>
                          <a:rPr lang="en-US" sz="2000" i="1">
                            <a:latin typeface="Cambria Math" panose="02040503050406030204" pitchFamily="18" charset="0"/>
                          </a:rPr>
                          <m:t>𝑛𝑜𝑟𝑚</m:t>
                        </m:r>
                      </m:sub>
                    </m:sSub>
                  </m:oMath>
                </a14:m>
                <a:r>
                  <a:rPr lang="en-US" sz="2000" dirty="0"/>
                  <a:t> by varying </a:t>
                </a:r>
                <a:r>
                  <a:rPr lang="en-US" sz="2000" i="1" dirty="0"/>
                  <a:t>k</a:t>
                </a:r>
              </a:p>
              <a:p>
                <a:pPr marL="1257300" lvl="2" indent="-342900">
                  <a:spcBef>
                    <a:spcPct val="20000"/>
                  </a:spcBef>
                  <a:spcAft>
                    <a:spcPts val="600"/>
                  </a:spcAft>
                  <a:buClr>
                    <a:schemeClr val="accent2"/>
                  </a:buClr>
                  <a:buSzPct val="92000"/>
                  <a:buFont typeface="Wingdings 2" charset="2"/>
                  <a:buChar char=""/>
                  <a:defRPr/>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𝑐𝑎𝑙𝑐</m:t>
                        </m:r>
                      </m:sub>
                    </m:sSub>
                    <m:r>
                      <a:rPr lang="en-US" sz="2000">
                        <a:latin typeface="Cambria Math" panose="02040503050406030204" pitchFamily="18" charset="0"/>
                      </a:rPr>
                      <m:t>=</m:t>
                    </m:r>
                    <m:f>
                      <m:fPr>
                        <m:ctrlPr>
                          <a:rPr lang="en-US" sz="2000" i="1">
                            <a:latin typeface="Cambria Math" panose="02040503050406030204" pitchFamily="18" charset="0"/>
                          </a:rPr>
                        </m:ctrlPr>
                      </m:fPr>
                      <m:num>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𝑡</m:t>
                                    </m:r>
                                  </m:sub>
                                </m:sSub>
                                <m:r>
                                  <a:rPr lang="en-US" sz="2000" i="1">
                                    <a:latin typeface="Cambria Math" panose="02040503050406030204" pitchFamily="18" charset="0"/>
                                  </a:rPr>
                                  <m:t>𝑁</m:t>
                                </m:r>
                              </m:e>
                              <m:sub>
                                <m:r>
                                  <a:rPr lang="en-US" sz="2000" i="1">
                                    <a:latin typeface="Cambria Math" panose="02040503050406030204" pitchFamily="18" charset="0"/>
                                  </a:rPr>
                                  <m:t>𝑙</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𝑦𝑡</m:t>
                                </m:r>
                              </m:sub>
                            </m:sSub>
                          </m:e>
                        </m:d>
                      </m:num>
                      <m:den>
                        <m:sSub>
                          <m:sSubPr>
                            <m:ctrlPr>
                              <a:rPr lang="en-US" sz="2000" i="1">
                                <a:latin typeface="Cambria Math" panose="02040503050406030204" pitchFamily="18" charset="0"/>
                              </a:rPr>
                            </m:ctrlPr>
                          </m:sSubPr>
                          <m:e>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𝑏</m:t>
                                </m:r>
                              </m:sub>
                            </m:sSub>
                            <m:r>
                              <a:rPr lang="en-US" sz="2000" i="1">
                                <a:latin typeface="Cambria Math" panose="02040503050406030204" pitchFamily="18" charset="0"/>
                              </a:rPr>
                              <m:t>𝑁</m:t>
                            </m:r>
                          </m:e>
                          <m:sub>
                            <m:r>
                              <a:rPr lang="en-US" sz="2000" i="1">
                                <a:latin typeface="Cambria Math" panose="02040503050406030204" pitchFamily="18" charset="0"/>
                              </a:rPr>
                              <m:t>𝑏</m:t>
                            </m:r>
                          </m:sub>
                        </m:sSub>
                      </m:den>
                    </m:f>
                    <m:d>
                      <m:dPr>
                        <m:ctrlPr>
                          <a:rPr lang="en-US" sz="2000" i="1">
                            <a:latin typeface="Cambria Math" panose="02040503050406030204" pitchFamily="18" charset="0"/>
                          </a:rPr>
                        </m:ctrlPr>
                      </m:dPr>
                      <m:e>
                        <m:r>
                          <a:rPr lang="en-US" sz="2000" i="1">
                            <a:latin typeface="Cambria Math" panose="02040503050406030204" pitchFamily="18" charset="0"/>
                          </a:rPr>
                          <m:t>𝑘</m:t>
                        </m:r>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𝑠</m:t>
                            </m:r>
                          </m:sub>
                        </m:sSub>
                      </m:e>
                    </m:d>
                  </m:oMath>
                </a14:m>
                <a:endParaRPr lang="en-US" sz="2000" dirty="0"/>
              </a:p>
              <a:p>
                <a:pPr marL="1257300" lvl="2" indent="-342900">
                  <a:spcBef>
                    <a:spcPct val="20000"/>
                  </a:spcBef>
                  <a:spcAft>
                    <a:spcPts val="600"/>
                  </a:spcAft>
                  <a:buClr>
                    <a:schemeClr val="accent2"/>
                  </a:buClr>
                  <a:buSzPct val="92000"/>
                  <a:buFont typeface="Wingdings 2" charset="2"/>
                  <a:buChar char=""/>
                  <a:defRPr/>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b="0" i="1" smtClean="0">
                            <a:latin typeface="Cambria Math" panose="02040503050406030204" pitchFamily="18" charset="0"/>
                          </a:rPr>
                          <m:t>𝑏𝑠</m:t>
                        </m:r>
                        <m:r>
                          <a:rPr lang="en-US" sz="2000" b="0" i="1" smtClean="0">
                            <a:latin typeface="Cambria Math" panose="02040503050406030204" pitchFamily="18" charset="0"/>
                          </a:rPr>
                          <m:t>,</m:t>
                        </m:r>
                        <m:r>
                          <a:rPr lang="en-US" sz="2000" b="0" i="1" smtClean="0">
                            <a:latin typeface="Cambria Math" panose="02040503050406030204" pitchFamily="18" charset="0"/>
                          </a:rPr>
                          <m:t>𝑛𝑜𝑟𝑚</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𝑡𝑒𝑠𝑡</m:t>
                        </m:r>
                        <m:r>
                          <a:rPr lang="en-US" sz="2000" i="1">
                            <a:latin typeface="Cambria Math" panose="02040503050406030204" pitchFamily="18" charset="0"/>
                          </a:rPr>
                          <m:t>,   </m:t>
                        </m:r>
                        <m:r>
                          <a:rPr lang="en-US" sz="2000" i="1">
                            <a:latin typeface="Cambria Math" panose="02040503050406030204" pitchFamily="18" charset="0"/>
                          </a:rPr>
                          <m:t>𝑐𝑜𝑛𝑓𝑖𝑛𝑒𝑑</m:t>
                        </m:r>
                      </m:sub>
                    </m:sSub>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𝑡𝑒𝑠𝑡</m:t>
                        </m:r>
                        <m:r>
                          <a:rPr lang="en-US" sz="2000" i="1">
                            <a:latin typeface="Cambria Math" panose="02040503050406030204" pitchFamily="18" charset="0"/>
                          </a:rPr>
                          <m:t>,   </m:t>
                        </m:r>
                        <m:r>
                          <a:rPr lang="en-US" sz="2000" i="1">
                            <a:latin typeface="Cambria Math" panose="02040503050406030204" pitchFamily="18" charset="0"/>
                          </a:rPr>
                          <m:t>𝑢𝑛𝑐𝑜𝑛𝑓𝑖𝑛𝑒𝑑</m:t>
                        </m:r>
                      </m:sub>
                    </m:sSub>
                  </m:oMath>
                </a14:m>
                <a:endParaRPr lang="en-US" sz="2000" dirty="0"/>
              </a:p>
              <a:p>
                <a:pPr marL="1257300" lvl="2" indent="-342900">
                  <a:spcBef>
                    <a:spcPct val="20000"/>
                  </a:spcBef>
                  <a:spcAft>
                    <a:spcPts val="600"/>
                  </a:spcAft>
                  <a:buClr>
                    <a:schemeClr val="accent2"/>
                  </a:buClr>
                  <a:buSzPct val="92000"/>
                  <a:buFont typeface="Wingdings 2" charset="2"/>
                  <a:buChar char=""/>
                  <a:defRPr/>
                </a:pPr>
                <a:endParaRPr lang="en-US" sz="2000" dirty="0"/>
              </a:p>
            </p:txBody>
          </p:sp>
        </mc:Choice>
        <mc:Fallback xmlns="">
          <p:sp>
            <p:nvSpPr>
              <p:cNvPr id="15" name="Rectangle 14">
                <a:extLst>
                  <a:ext uri="{FF2B5EF4-FFF2-40B4-BE49-F238E27FC236}">
                    <a16:creationId xmlns:a16="http://schemas.microsoft.com/office/drawing/2014/main" id="{02970531-2234-4958-BF5E-E2F3D1B7DCAF}"/>
                  </a:ext>
                </a:extLst>
              </p:cNvPr>
              <p:cNvSpPr>
                <a:spLocks noRot="1" noChangeAspect="1" noMove="1" noResize="1" noEditPoints="1" noAdjustHandles="1" noChangeArrowheads="1" noChangeShapeType="1" noTextEdit="1"/>
              </p:cNvSpPr>
              <p:nvPr/>
            </p:nvSpPr>
            <p:spPr>
              <a:xfrm>
                <a:off x="491490" y="2921168"/>
                <a:ext cx="8180070" cy="3389005"/>
              </a:xfrm>
              <a:prstGeom prst="rect">
                <a:avLst/>
              </a:prstGeom>
              <a:blipFill>
                <a:blip r:embed="rId3"/>
                <a:stretch>
                  <a:fillRect l="-447" t="-899"/>
                </a:stretch>
              </a:blipFill>
            </p:spPr>
            <p:txBody>
              <a:bodyPr/>
              <a:lstStyle/>
              <a:p>
                <a:r>
                  <a:rPr lang="en-US">
                    <a:noFill/>
                  </a:rPr>
                  <a:t> </a:t>
                </a:r>
              </a:p>
            </p:txBody>
          </p:sp>
        </mc:Fallback>
      </mc:AlternateContent>
    </p:spTree>
    <p:extLst>
      <p:ext uri="{BB962C8B-B14F-4D97-AF65-F5344CB8AC3E}">
        <p14:creationId xmlns:p14="http://schemas.microsoft.com/office/powerpoint/2010/main" val="2665748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Confined pair database</a:t>
            </a:r>
          </a:p>
        </p:txBody>
      </p:sp>
      <p:pic>
        <p:nvPicPr>
          <p:cNvPr id="9" name="Picture 8">
            <a:extLst>
              <a:ext uri="{FF2B5EF4-FFF2-40B4-BE49-F238E27FC236}">
                <a16:creationId xmlns:a16="http://schemas.microsoft.com/office/drawing/2014/main" id="{F6124221-E8D4-4A84-AF4D-995EA32271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0" y="1199622"/>
            <a:ext cx="7315200" cy="5292478"/>
          </a:xfrm>
          <a:prstGeom prst="rect">
            <a:avLst/>
          </a:prstGeom>
        </p:spPr>
      </p:pic>
      <p:sp>
        <p:nvSpPr>
          <p:cNvPr id="27" name="Title 1">
            <a:extLst>
              <a:ext uri="{FF2B5EF4-FFF2-40B4-BE49-F238E27FC236}">
                <a16:creationId xmlns:a16="http://schemas.microsoft.com/office/drawing/2014/main" id="{4AC8202E-FD29-4971-BF2C-22D592C8EA7B}"/>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252981-8364-4BC1-8479-2EDE9BFBF1A7}"/>
                  </a:ext>
                </a:extLst>
              </p:cNvPr>
              <p:cNvSpPr txBox="1"/>
              <p:nvPr/>
            </p:nvSpPr>
            <p:spPr>
              <a:xfrm>
                <a:off x="2057400" y="1828800"/>
                <a:ext cx="1298258"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=40%</m:t>
                      </m:r>
                    </m:oMath>
                  </m:oMathPara>
                </a14:m>
                <a:endParaRPr lang="en-US" sz="2000" dirty="0"/>
              </a:p>
            </p:txBody>
          </p:sp>
        </mc:Choice>
        <mc:Fallback xmlns="">
          <p:sp>
            <p:nvSpPr>
              <p:cNvPr id="14" name="TextBox 13">
                <a:extLst>
                  <a:ext uri="{FF2B5EF4-FFF2-40B4-BE49-F238E27FC236}">
                    <a16:creationId xmlns:a16="http://schemas.microsoft.com/office/drawing/2014/main" id="{35252981-8364-4BC1-8479-2EDE9BFBF1A7}"/>
                  </a:ext>
                </a:extLst>
              </p:cNvPr>
              <p:cNvSpPr txBox="1">
                <a:spLocks noRot="1" noChangeAspect="1" noMove="1" noResize="1" noEditPoints="1" noAdjustHandles="1" noChangeArrowheads="1" noChangeShapeType="1" noTextEdit="1"/>
              </p:cNvSpPr>
              <p:nvPr/>
            </p:nvSpPr>
            <p:spPr>
              <a:xfrm>
                <a:off x="2057400" y="1828800"/>
                <a:ext cx="1298258" cy="400110"/>
              </a:xfrm>
              <a:prstGeom prst="rect">
                <a:avLst/>
              </a:prstGeom>
              <a:blipFill>
                <a:blip r:embed="rId4"/>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3C9BB694-2528-4EAF-AC39-513B040E0487}"/>
              </a:ext>
            </a:extLst>
          </p:cNvPr>
          <p:cNvSpPr/>
          <p:nvPr/>
        </p:nvSpPr>
        <p:spPr>
          <a:xfrm>
            <a:off x="78118" y="1187593"/>
            <a:ext cx="8519160" cy="400110"/>
          </a:xfrm>
          <a:prstGeom prst="rect">
            <a:avLst/>
          </a:prstGeom>
        </p:spPr>
        <p:txBody>
          <a:bodyPr wrap="square">
            <a:spAutoFit/>
          </a:bodyPr>
          <a:lstStyle/>
          <a:p>
            <a:pPr marL="630000" lvl="1" indent="-306000">
              <a:spcBef>
                <a:spcPct val="20000"/>
              </a:spcBef>
              <a:spcAft>
                <a:spcPts val="600"/>
              </a:spcAft>
              <a:buClr>
                <a:schemeClr val="accent2"/>
              </a:buClr>
              <a:buSzPct val="92000"/>
              <a:buFont typeface="Wingdings 2" charset="2"/>
              <a:buChar char=""/>
              <a:defRPr/>
            </a:pPr>
            <a:r>
              <a:rPr lang="en-US" sz="2000" dirty="0"/>
              <a:t>Trendline coefficient is greater than 1 when </a:t>
            </a:r>
            <a:r>
              <a:rPr lang="en-US" sz="2000" i="1" dirty="0"/>
              <a:t>k</a:t>
            </a:r>
            <a:r>
              <a:rPr lang="en-US" sz="2000" dirty="0"/>
              <a:t> = 0.40</a:t>
            </a:r>
          </a:p>
        </p:txBody>
      </p:sp>
    </p:spTree>
    <p:extLst>
      <p:ext uri="{BB962C8B-B14F-4D97-AF65-F5344CB8AC3E}">
        <p14:creationId xmlns:p14="http://schemas.microsoft.com/office/powerpoint/2010/main" val="2352773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Confined pair database</a:t>
            </a:r>
          </a:p>
        </p:txBody>
      </p:sp>
      <p:grpSp>
        <p:nvGrpSpPr>
          <p:cNvPr id="16" name="Group 15">
            <a:extLst>
              <a:ext uri="{FF2B5EF4-FFF2-40B4-BE49-F238E27FC236}">
                <a16:creationId xmlns:a16="http://schemas.microsoft.com/office/drawing/2014/main" id="{1AB7415B-DDD1-4A2F-837D-D5D41A036A43}"/>
              </a:ext>
            </a:extLst>
          </p:cNvPr>
          <p:cNvGrpSpPr/>
          <p:nvPr/>
        </p:nvGrpSpPr>
        <p:grpSpPr>
          <a:xfrm>
            <a:off x="914400" y="1199622"/>
            <a:ext cx="7315200" cy="5304514"/>
            <a:chOff x="914400" y="1199622"/>
            <a:chExt cx="7315200" cy="5304514"/>
          </a:xfrm>
        </p:grpSpPr>
        <p:pic>
          <p:nvPicPr>
            <p:cNvPr id="17" name="Picture 16">
              <a:extLst>
                <a:ext uri="{FF2B5EF4-FFF2-40B4-BE49-F238E27FC236}">
                  <a16:creationId xmlns:a16="http://schemas.microsoft.com/office/drawing/2014/main" id="{52107F12-D5EC-4FE0-A577-77B7E83161B5}"/>
                </a:ext>
              </a:extLst>
            </p:cNvPr>
            <p:cNvPicPr>
              <a:picLocks noChangeAspect="1"/>
            </p:cNvPicPr>
            <p:nvPr/>
          </p:nvPicPr>
          <p:blipFill>
            <a:blip r:embed="rId3" cstate="email">
              <a:alphaModFix/>
              <a:extLst>
                <a:ext uri="{28A0092B-C50C-407E-A947-70E740481C1C}">
                  <a14:useLocalDpi xmlns:a14="http://schemas.microsoft.com/office/drawing/2010/main" val="0"/>
                </a:ext>
              </a:extLst>
            </a:blip>
            <a:stretch>
              <a:fillRect/>
            </a:stretch>
          </p:blipFill>
          <p:spPr>
            <a:xfrm>
              <a:off x="914400" y="1199622"/>
              <a:ext cx="7315200" cy="5304514"/>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3182304-CC33-47B7-8093-4592165F95E8}"/>
                    </a:ext>
                  </a:extLst>
                </p:cNvPr>
                <p:cNvSpPr txBox="1"/>
                <p:nvPr/>
              </p:nvSpPr>
              <p:spPr>
                <a:xfrm>
                  <a:off x="2057400" y="1828800"/>
                  <a:ext cx="1298258"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=45%</m:t>
                        </m:r>
                      </m:oMath>
                    </m:oMathPara>
                  </a14:m>
                  <a:endParaRPr lang="en-US" sz="2000" dirty="0"/>
                </a:p>
              </p:txBody>
            </p:sp>
          </mc:Choice>
          <mc:Fallback xmlns="">
            <p:sp>
              <p:nvSpPr>
                <p:cNvPr id="18" name="TextBox 17">
                  <a:extLst>
                    <a:ext uri="{FF2B5EF4-FFF2-40B4-BE49-F238E27FC236}">
                      <a16:creationId xmlns:a16="http://schemas.microsoft.com/office/drawing/2014/main" id="{63182304-CC33-47B7-8093-4592165F95E8}"/>
                    </a:ext>
                  </a:extLst>
                </p:cNvPr>
                <p:cNvSpPr txBox="1">
                  <a:spLocks noRot="1" noChangeAspect="1" noMove="1" noResize="1" noEditPoints="1" noAdjustHandles="1" noChangeArrowheads="1" noChangeShapeType="1" noTextEdit="1"/>
                </p:cNvSpPr>
                <p:nvPr/>
              </p:nvSpPr>
              <p:spPr>
                <a:xfrm>
                  <a:off x="2057400" y="1828800"/>
                  <a:ext cx="1298258" cy="400110"/>
                </a:xfrm>
                <a:prstGeom prst="rect">
                  <a:avLst/>
                </a:prstGeom>
                <a:blipFill>
                  <a:blip r:embed="rId4"/>
                  <a:stretch>
                    <a:fillRect/>
                  </a:stretch>
                </a:blipFill>
              </p:spPr>
              <p:txBody>
                <a:bodyPr/>
                <a:lstStyle/>
                <a:p>
                  <a:r>
                    <a:rPr lang="en-US">
                      <a:noFill/>
                    </a:rPr>
                    <a:t> </a:t>
                  </a:r>
                </a:p>
              </p:txBody>
            </p:sp>
          </mc:Fallback>
        </mc:AlternateContent>
      </p:grpSp>
      <p:sp>
        <p:nvSpPr>
          <p:cNvPr id="20" name="Title 1">
            <a:extLst>
              <a:ext uri="{FF2B5EF4-FFF2-40B4-BE49-F238E27FC236}">
                <a16:creationId xmlns:a16="http://schemas.microsoft.com/office/drawing/2014/main" id="{541339AE-736D-4D3F-B963-196FFE484610}"/>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sp>
        <p:nvSpPr>
          <p:cNvPr id="14" name="Rectangle 13">
            <a:extLst>
              <a:ext uri="{FF2B5EF4-FFF2-40B4-BE49-F238E27FC236}">
                <a16:creationId xmlns:a16="http://schemas.microsoft.com/office/drawing/2014/main" id="{1EB18F6D-5725-4C48-9D1F-A7587A54472C}"/>
              </a:ext>
            </a:extLst>
          </p:cNvPr>
          <p:cNvSpPr/>
          <p:nvPr/>
        </p:nvSpPr>
        <p:spPr>
          <a:xfrm>
            <a:off x="78118" y="1187593"/>
            <a:ext cx="8519160" cy="400110"/>
          </a:xfrm>
          <a:prstGeom prst="rect">
            <a:avLst/>
          </a:prstGeom>
        </p:spPr>
        <p:txBody>
          <a:bodyPr wrap="square">
            <a:spAutoFit/>
          </a:bodyPr>
          <a:lstStyle/>
          <a:p>
            <a:pPr marL="630000" lvl="1" indent="-306000">
              <a:spcBef>
                <a:spcPct val="20000"/>
              </a:spcBef>
              <a:spcAft>
                <a:spcPts val="600"/>
              </a:spcAft>
              <a:buClr>
                <a:schemeClr val="accent2"/>
              </a:buClr>
              <a:buSzPct val="92000"/>
              <a:buFont typeface="Wingdings 2" charset="2"/>
              <a:buChar char=""/>
              <a:defRPr/>
            </a:pPr>
            <a:r>
              <a:rPr lang="en-US" sz="2000" dirty="0"/>
              <a:t>Trendline coefficient is slightly greater than 1 when </a:t>
            </a:r>
            <a:r>
              <a:rPr lang="en-US" sz="2000" i="1" dirty="0"/>
              <a:t>k</a:t>
            </a:r>
            <a:r>
              <a:rPr lang="en-US" sz="2000" dirty="0"/>
              <a:t> = 0.45</a:t>
            </a:r>
          </a:p>
        </p:txBody>
      </p:sp>
    </p:spTree>
    <p:extLst>
      <p:ext uri="{BB962C8B-B14F-4D97-AF65-F5344CB8AC3E}">
        <p14:creationId xmlns:p14="http://schemas.microsoft.com/office/powerpoint/2010/main" val="535183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Confined pair database</a:t>
            </a:r>
          </a:p>
        </p:txBody>
      </p:sp>
      <p:pic>
        <p:nvPicPr>
          <p:cNvPr id="13" name="Picture 12">
            <a:extLst>
              <a:ext uri="{FF2B5EF4-FFF2-40B4-BE49-F238E27FC236}">
                <a16:creationId xmlns:a16="http://schemas.microsoft.com/office/drawing/2014/main" id="{3EBF7E5A-0D23-4EDF-A962-C16EDCEBEF6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0" y="1196414"/>
            <a:ext cx="7315200" cy="5304514"/>
          </a:xfrm>
          <a:prstGeom prst="rect">
            <a:avLst/>
          </a:prstGeom>
        </p:spPr>
      </p:pic>
      <p:sp>
        <p:nvSpPr>
          <p:cNvPr id="19" name="Title 1">
            <a:extLst>
              <a:ext uri="{FF2B5EF4-FFF2-40B4-BE49-F238E27FC236}">
                <a16:creationId xmlns:a16="http://schemas.microsoft.com/office/drawing/2014/main" id="{FF870F37-845B-4129-81F0-B411C239E4B4}"/>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sp>
        <p:nvSpPr>
          <p:cNvPr id="9" name="Oval 8">
            <a:extLst>
              <a:ext uri="{FF2B5EF4-FFF2-40B4-BE49-F238E27FC236}">
                <a16:creationId xmlns:a16="http://schemas.microsoft.com/office/drawing/2014/main" id="{98261AFC-BCD8-4484-9643-D0215C03F569}"/>
              </a:ext>
            </a:extLst>
          </p:cNvPr>
          <p:cNvSpPr/>
          <p:nvPr/>
        </p:nvSpPr>
        <p:spPr>
          <a:xfrm>
            <a:off x="7162800" y="2133600"/>
            <a:ext cx="609600" cy="381000"/>
          </a:xfrm>
          <a:prstGeom prst="ellipse">
            <a:avLst/>
          </a:prstGeom>
          <a:noFill/>
          <a:ln w="28575">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1167B51-7113-4AAC-B414-196A5931B143}"/>
                  </a:ext>
                </a:extLst>
              </p:cNvPr>
              <p:cNvSpPr txBox="1"/>
              <p:nvPr/>
            </p:nvSpPr>
            <p:spPr>
              <a:xfrm>
                <a:off x="2057400" y="1828800"/>
                <a:ext cx="1298258"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=50%</m:t>
                      </m:r>
                    </m:oMath>
                  </m:oMathPara>
                </a14:m>
                <a:endParaRPr lang="en-US" sz="2000" dirty="0"/>
              </a:p>
            </p:txBody>
          </p:sp>
        </mc:Choice>
        <mc:Fallback xmlns="">
          <p:sp>
            <p:nvSpPr>
              <p:cNvPr id="15" name="TextBox 14">
                <a:extLst>
                  <a:ext uri="{FF2B5EF4-FFF2-40B4-BE49-F238E27FC236}">
                    <a16:creationId xmlns:a16="http://schemas.microsoft.com/office/drawing/2014/main" id="{11167B51-7113-4AAC-B414-196A5931B143}"/>
                  </a:ext>
                </a:extLst>
              </p:cNvPr>
              <p:cNvSpPr txBox="1">
                <a:spLocks noRot="1" noChangeAspect="1" noMove="1" noResize="1" noEditPoints="1" noAdjustHandles="1" noChangeArrowheads="1" noChangeShapeType="1" noTextEdit="1"/>
              </p:cNvSpPr>
              <p:nvPr/>
            </p:nvSpPr>
            <p:spPr>
              <a:xfrm>
                <a:off x="2057400" y="1828800"/>
                <a:ext cx="1298258" cy="400110"/>
              </a:xfrm>
              <a:prstGeom prst="rect">
                <a:avLst/>
              </a:prstGeom>
              <a:blipFill>
                <a:blip r:embed="rId4"/>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39E52203-B6D1-4E62-9B27-53EF49E45CF5}"/>
              </a:ext>
            </a:extLst>
          </p:cNvPr>
          <p:cNvSpPr/>
          <p:nvPr/>
        </p:nvSpPr>
        <p:spPr>
          <a:xfrm>
            <a:off x="78118" y="1187593"/>
            <a:ext cx="8519160" cy="400110"/>
          </a:xfrm>
          <a:prstGeom prst="rect">
            <a:avLst/>
          </a:prstGeom>
        </p:spPr>
        <p:txBody>
          <a:bodyPr wrap="square">
            <a:spAutoFit/>
          </a:bodyPr>
          <a:lstStyle/>
          <a:p>
            <a:pPr marL="630000" lvl="1" indent="-306000">
              <a:spcBef>
                <a:spcPct val="20000"/>
              </a:spcBef>
              <a:spcAft>
                <a:spcPts val="600"/>
              </a:spcAft>
              <a:buClr>
                <a:schemeClr val="accent2"/>
              </a:buClr>
              <a:buSzPct val="92000"/>
              <a:buFont typeface="Wingdings 2" charset="2"/>
              <a:buChar char=""/>
              <a:defRPr/>
            </a:pPr>
            <a:r>
              <a:rPr lang="en-US" sz="2000" dirty="0"/>
              <a:t>Trendline coefficient is nearly 1 when </a:t>
            </a:r>
            <a:r>
              <a:rPr lang="en-US" sz="2000" i="1" dirty="0"/>
              <a:t>k</a:t>
            </a:r>
            <a:r>
              <a:rPr lang="en-US" sz="2000" dirty="0"/>
              <a:t> = 0.50</a:t>
            </a:r>
          </a:p>
        </p:txBody>
      </p:sp>
    </p:spTree>
    <p:extLst>
      <p:ext uri="{BB962C8B-B14F-4D97-AF65-F5344CB8AC3E}">
        <p14:creationId xmlns:p14="http://schemas.microsoft.com/office/powerpoint/2010/main" val="3353524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3AAD5F-9C18-495C-BAA2-2CD78C21167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06781" y="1203402"/>
            <a:ext cx="7315200" cy="5304514"/>
          </a:xfrm>
          <a:prstGeom prst="rect">
            <a:avLst/>
          </a:prstGeom>
        </p:spPr>
      </p:pic>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Confined pair database</a:t>
            </a:r>
          </a:p>
        </p:txBody>
      </p:sp>
      <p:sp>
        <p:nvSpPr>
          <p:cNvPr id="19" name="Title 1">
            <a:extLst>
              <a:ext uri="{FF2B5EF4-FFF2-40B4-BE49-F238E27FC236}">
                <a16:creationId xmlns:a16="http://schemas.microsoft.com/office/drawing/2014/main" id="{7BBD8456-C891-450A-BE3A-C44C0C879125}"/>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CF008E-4B66-47D7-BDDC-FFCA53A0B61F}"/>
                  </a:ext>
                </a:extLst>
              </p:cNvPr>
              <p:cNvSpPr txBox="1"/>
              <p:nvPr/>
            </p:nvSpPr>
            <p:spPr>
              <a:xfrm>
                <a:off x="2057400" y="1828800"/>
                <a:ext cx="1298258"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=55%</m:t>
                      </m:r>
                    </m:oMath>
                  </m:oMathPara>
                </a14:m>
                <a:endParaRPr lang="en-US" sz="2000" dirty="0"/>
              </a:p>
            </p:txBody>
          </p:sp>
        </mc:Choice>
        <mc:Fallback xmlns="">
          <p:sp>
            <p:nvSpPr>
              <p:cNvPr id="14" name="TextBox 13">
                <a:extLst>
                  <a:ext uri="{FF2B5EF4-FFF2-40B4-BE49-F238E27FC236}">
                    <a16:creationId xmlns:a16="http://schemas.microsoft.com/office/drawing/2014/main" id="{B5CF008E-4B66-47D7-BDDC-FFCA53A0B61F}"/>
                  </a:ext>
                </a:extLst>
              </p:cNvPr>
              <p:cNvSpPr txBox="1">
                <a:spLocks noRot="1" noChangeAspect="1" noMove="1" noResize="1" noEditPoints="1" noAdjustHandles="1" noChangeArrowheads="1" noChangeShapeType="1" noTextEdit="1"/>
              </p:cNvSpPr>
              <p:nvPr/>
            </p:nvSpPr>
            <p:spPr>
              <a:xfrm>
                <a:off x="2057400" y="1828800"/>
                <a:ext cx="1298258" cy="400110"/>
              </a:xfrm>
              <a:prstGeom prst="rect">
                <a:avLst/>
              </a:prstGeom>
              <a:blipFill>
                <a:blip r:embed="rId4"/>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42A0BDDE-048F-4C6A-BE14-3F788AAA4396}"/>
              </a:ext>
            </a:extLst>
          </p:cNvPr>
          <p:cNvSpPr/>
          <p:nvPr/>
        </p:nvSpPr>
        <p:spPr>
          <a:xfrm>
            <a:off x="78118" y="1187593"/>
            <a:ext cx="8519160" cy="400110"/>
          </a:xfrm>
          <a:prstGeom prst="rect">
            <a:avLst/>
          </a:prstGeom>
        </p:spPr>
        <p:txBody>
          <a:bodyPr wrap="square">
            <a:spAutoFit/>
          </a:bodyPr>
          <a:lstStyle/>
          <a:p>
            <a:pPr marL="630000" lvl="1" indent="-306000">
              <a:spcBef>
                <a:spcPct val="20000"/>
              </a:spcBef>
              <a:spcAft>
                <a:spcPts val="600"/>
              </a:spcAft>
              <a:buClr>
                <a:schemeClr val="accent2"/>
              </a:buClr>
              <a:buSzPct val="92000"/>
              <a:buFont typeface="Wingdings 2" charset="2"/>
              <a:buChar char=""/>
              <a:defRPr/>
            </a:pPr>
            <a:r>
              <a:rPr lang="en-US" sz="2000" dirty="0"/>
              <a:t>Trendline coefficient is less than 1 when </a:t>
            </a:r>
            <a:r>
              <a:rPr lang="en-US" sz="2000" i="1" dirty="0"/>
              <a:t>k</a:t>
            </a:r>
            <a:r>
              <a:rPr lang="en-US" sz="2000" dirty="0"/>
              <a:t> = 0.55</a:t>
            </a:r>
          </a:p>
        </p:txBody>
      </p:sp>
    </p:spTree>
    <p:extLst>
      <p:ext uri="{BB962C8B-B14F-4D97-AF65-F5344CB8AC3E}">
        <p14:creationId xmlns:p14="http://schemas.microsoft.com/office/powerpoint/2010/main" val="1830829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94C1C8-6E20-4BD6-929A-74716455E7A7}"/>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02545408-ADD0-4E8D-860B-32947085D167}"/>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20601D6-85B6-4B5F-9ADF-C36095CE44A0}"/>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7825BB2-5E06-4023-8265-4CFB1BEFD26C}"/>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4CC368C1-D48A-430E-9419-1BF3628A09BB}"/>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D5E943D-C3CE-4AC8-8881-C5E0E020547B}"/>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8BBB0C66-1F2E-4A12-BE75-1109D6A3C794}"/>
              </a:ext>
            </a:extLst>
          </p:cNvPr>
          <p:cNvSpPr txBox="1">
            <a:spLocks/>
          </p:cNvSpPr>
          <p:nvPr/>
        </p:nvSpPr>
        <p:spPr>
          <a:xfrm>
            <a:off x="491490" y="548640"/>
            <a:ext cx="7989752" cy="548957"/>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Objective and Scope</a:t>
            </a:r>
          </a:p>
        </p:txBody>
      </p:sp>
      <p:sp>
        <p:nvSpPr>
          <p:cNvPr id="3" name="Content Placeholder 2">
            <a:extLst>
              <a:ext uri="{FF2B5EF4-FFF2-40B4-BE49-F238E27FC236}">
                <a16:creationId xmlns:a16="http://schemas.microsoft.com/office/drawing/2014/main" id="{5C0DB0AC-1F9C-40F1-A7C6-92BC644AB067}"/>
              </a:ext>
            </a:extLst>
          </p:cNvPr>
          <p:cNvSpPr>
            <a:spLocks noGrp="1"/>
          </p:cNvSpPr>
          <p:nvPr>
            <p:ph idx="4294967295"/>
          </p:nvPr>
        </p:nvSpPr>
        <p:spPr>
          <a:xfrm>
            <a:off x="381000" y="1149350"/>
            <a:ext cx="8214360" cy="2116138"/>
          </a:xfrm>
        </p:spPr>
        <p:txBody>
          <a:bodyPr anchor="t">
            <a:normAutofit/>
          </a:bodyPr>
          <a:lstStyle/>
          <a:p>
            <a:pPr>
              <a:lnSpc>
                <a:spcPct val="160000"/>
              </a:lnSpc>
            </a:pPr>
            <a:r>
              <a:rPr lang="en-US" sz="2400" dirty="0">
                <a:solidFill>
                  <a:schemeClr val="tx1"/>
                </a:solidFill>
              </a:rPr>
              <a:t>Evaluate the development of high-strength reinforcing steel</a:t>
            </a:r>
          </a:p>
          <a:p>
            <a:pPr>
              <a:lnSpc>
                <a:spcPct val="160000"/>
              </a:lnSpc>
            </a:pPr>
            <a:r>
              <a:rPr lang="en-US" sz="2400" dirty="0">
                <a:solidFill>
                  <a:schemeClr val="tx1"/>
                </a:solidFill>
              </a:rPr>
              <a:t>Establish a design expression for the development of high-strength reinforcing steel</a:t>
            </a:r>
          </a:p>
        </p:txBody>
      </p:sp>
      <p:sp>
        <p:nvSpPr>
          <p:cNvPr id="13" name="Content Placeholder 2">
            <a:extLst>
              <a:ext uri="{FF2B5EF4-FFF2-40B4-BE49-F238E27FC236}">
                <a16:creationId xmlns:a16="http://schemas.microsoft.com/office/drawing/2014/main" id="{43FE3583-90F6-4CF7-8C3F-A72013D0C618}"/>
              </a:ext>
            </a:extLst>
          </p:cNvPr>
          <p:cNvSpPr txBox="1">
            <a:spLocks/>
          </p:cNvSpPr>
          <p:nvPr/>
        </p:nvSpPr>
        <p:spPr>
          <a:xfrm>
            <a:off x="491490" y="4022726"/>
            <a:ext cx="4206164" cy="1997074"/>
          </a:xfrm>
          <a:prstGeom prst="rect">
            <a:avLst/>
          </a:prstGeom>
          <a:ln>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solidFill>
                  <a:schemeClr val="tx1"/>
                </a:solidFill>
              </a:rPr>
              <a:t>Glucksman 2018:</a:t>
            </a:r>
          </a:p>
          <a:p>
            <a:pPr lvl="1"/>
            <a:r>
              <a:rPr lang="en-US" dirty="0">
                <a:solidFill>
                  <a:schemeClr val="tx1"/>
                </a:solidFill>
              </a:rPr>
              <a:t>Failure Modes</a:t>
            </a:r>
          </a:p>
          <a:p>
            <a:pPr lvl="1"/>
            <a:r>
              <a:rPr lang="en-US" dirty="0">
                <a:solidFill>
                  <a:schemeClr val="tx1"/>
                </a:solidFill>
              </a:rPr>
              <a:t>Effect of Splice Length</a:t>
            </a:r>
          </a:p>
          <a:p>
            <a:pPr lvl="1"/>
            <a:r>
              <a:rPr lang="en-US" dirty="0">
                <a:solidFill>
                  <a:schemeClr val="tx1"/>
                </a:solidFill>
              </a:rPr>
              <a:t>Confinement Pressure</a:t>
            </a:r>
          </a:p>
          <a:p>
            <a:pPr lvl="1"/>
            <a:r>
              <a:rPr lang="en-US" dirty="0">
                <a:solidFill>
                  <a:schemeClr val="tx1"/>
                </a:solidFill>
              </a:rPr>
              <a:t>Transverse Reinforcement Grade</a:t>
            </a:r>
          </a:p>
        </p:txBody>
      </p:sp>
      <p:sp>
        <p:nvSpPr>
          <p:cNvPr id="14" name="Content Placeholder 2">
            <a:extLst>
              <a:ext uri="{FF2B5EF4-FFF2-40B4-BE49-F238E27FC236}">
                <a16:creationId xmlns:a16="http://schemas.microsoft.com/office/drawing/2014/main" id="{3055B571-1199-4564-A426-EB621869E850}"/>
              </a:ext>
            </a:extLst>
          </p:cNvPr>
          <p:cNvSpPr txBox="1">
            <a:spLocks/>
          </p:cNvSpPr>
          <p:nvPr/>
        </p:nvSpPr>
        <p:spPr>
          <a:xfrm>
            <a:off x="5133975" y="4022725"/>
            <a:ext cx="3537585" cy="1997075"/>
          </a:xfrm>
          <a:prstGeom prst="rect">
            <a:avLst/>
          </a:prstGeom>
          <a:ln w="38100">
            <a:noFill/>
          </a:ln>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solidFill>
                  <a:schemeClr val="tx1"/>
                </a:solidFill>
              </a:rPr>
              <a:t>Fleet 2019:</a:t>
            </a:r>
          </a:p>
          <a:p>
            <a:pPr lvl="1"/>
            <a:r>
              <a:rPr lang="en-US" dirty="0">
                <a:solidFill>
                  <a:schemeClr val="tx1"/>
                </a:solidFill>
              </a:rPr>
              <a:t>Bar Development in Slabs</a:t>
            </a:r>
          </a:p>
          <a:p>
            <a:pPr lvl="1"/>
            <a:r>
              <a:rPr lang="en-US" dirty="0">
                <a:solidFill>
                  <a:schemeClr val="tx1"/>
                </a:solidFill>
              </a:rPr>
              <a:t>Effect of High-Strength Concrete</a:t>
            </a:r>
          </a:p>
          <a:p>
            <a:pPr lvl="1"/>
            <a:r>
              <a:rPr lang="en-US" dirty="0">
                <a:solidFill>
                  <a:schemeClr val="tx1"/>
                </a:solidFill>
              </a:rPr>
              <a:t>ASTM A615 vs.  A1035</a:t>
            </a:r>
          </a:p>
          <a:p>
            <a:pPr lvl="1"/>
            <a:r>
              <a:rPr lang="en-US" dirty="0">
                <a:solidFill>
                  <a:schemeClr val="tx1"/>
                </a:solidFill>
              </a:rPr>
              <a:t>Confinement Location in Splice</a:t>
            </a:r>
          </a:p>
        </p:txBody>
      </p:sp>
      <p:sp>
        <p:nvSpPr>
          <p:cNvPr id="10" name="Plus Sign 9">
            <a:extLst>
              <a:ext uri="{FF2B5EF4-FFF2-40B4-BE49-F238E27FC236}">
                <a16:creationId xmlns:a16="http://schemas.microsoft.com/office/drawing/2014/main" id="{CE56F95A-E7FD-40DF-882C-CE1019C32C7B}"/>
              </a:ext>
            </a:extLst>
          </p:cNvPr>
          <p:cNvSpPr/>
          <p:nvPr/>
        </p:nvSpPr>
        <p:spPr>
          <a:xfrm>
            <a:off x="4207601" y="4663122"/>
            <a:ext cx="640080" cy="640080"/>
          </a:xfrm>
          <a:prstGeom prst="mathPlus">
            <a:avLst>
              <a:gd name="adj1" fmla="val 14591"/>
            </a:avLst>
          </a:prstGeom>
          <a:solidFill>
            <a:srgbClr val="D9A6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59F6E0-CE43-4357-AA2A-84F359A1340A}"/>
              </a:ext>
            </a:extLst>
          </p:cNvPr>
          <p:cNvSpPr/>
          <p:nvPr/>
        </p:nvSpPr>
        <p:spPr>
          <a:xfrm>
            <a:off x="5160760" y="4022724"/>
            <a:ext cx="3422082" cy="187710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itle 1">
            <a:extLst>
              <a:ext uri="{FF2B5EF4-FFF2-40B4-BE49-F238E27FC236}">
                <a16:creationId xmlns:a16="http://schemas.microsoft.com/office/drawing/2014/main" id="{A5BB1149-E705-4836-96B5-FBA35272838D}"/>
              </a:ext>
            </a:extLst>
          </p:cNvPr>
          <p:cNvSpPr txBox="1">
            <a:spLocks/>
          </p:cNvSpPr>
          <p:nvPr/>
        </p:nvSpPr>
        <p:spPr>
          <a:xfrm>
            <a:off x="7488737" y="27108"/>
            <a:ext cx="1655263"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1. Context</a:t>
            </a:r>
          </a:p>
        </p:txBody>
      </p:sp>
    </p:spTree>
    <p:extLst>
      <p:ext uri="{BB962C8B-B14F-4D97-AF65-F5344CB8AC3E}">
        <p14:creationId xmlns:p14="http://schemas.microsoft.com/office/powerpoint/2010/main" val="2600638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Full equation</a:t>
            </a:r>
          </a:p>
        </p:txBody>
      </p:sp>
      <p:sp>
        <p:nvSpPr>
          <p:cNvPr id="22" name="Rectangle 21">
            <a:extLst>
              <a:ext uri="{FF2B5EF4-FFF2-40B4-BE49-F238E27FC236}">
                <a16:creationId xmlns:a16="http://schemas.microsoft.com/office/drawing/2014/main" id="{F6D1EE01-A002-4DC7-9E38-6545AB83EB9C}"/>
              </a:ext>
            </a:extLst>
          </p:cNvPr>
          <p:cNvSpPr/>
          <p:nvPr/>
        </p:nvSpPr>
        <p:spPr>
          <a:xfrm>
            <a:off x="997896" y="5024160"/>
            <a:ext cx="6850704" cy="1085149"/>
          </a:xfrm>
          <a:prstGeom prst="rect">
            <a:avLst/>
          </a:prstGeom>
          <a:noFill/>
          <a:ln w="28575">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DF884FE-AFF3-4F9F-BAB7-D7CCCC36A366}"/>
                  </a:ext>
                </a:extLst>
              </p:cNvPr>
              <p:cNvSpPr/>
              <p:nvPr/>
            </p:nvSpPr>
            <p:spPr>
              <a:xfrm>
                <a:off x="2649052" y="2743200"/>
                <a:ext cx="3845893" cy="960456"/>
              </a:xfrm>
              <a:prstGeom prst="rect">
                <a:avLst/>
              </a:prstGeom>
            </p:spPr>
            <p:txBody>
              <a:bodyPr wrap="square">
                <a:spAutoFit/>
              </a:bodyPr>
              <a:lstStyle/>
              <a:p>
                <a14:m>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𝑏𝑠</m:t>
                        </m:r>
                      </m:sub>
                    </m:sSub>
                    <m:r>
                      <a:rPr lang="en-US" sz="3200" i="0">
                        <a:latin typeface="Cambria Math" panose="02040503050406030204" pitchFamily="18" charset="0"/>
                      </a:rPr>
                      <m:t>=</m:t>
                    </m:r>
                  </m:oMath>
                </a14:m>
                <a:r>
                  <a:rPr lang="en-US" sz="3200" dirty="0"/>
                  <a:t> </a:t>
                </a:r>
                <a14:m>
                  <m:oMath xmlns:m="http://schemas.openxmlformats.org/officeDocument/2006/math">
                    <m:f>
                      <m:fPr>
                        <m:ctrlPr>
                          <a:rPr lang="en-US" sz="3200" i="1">
                            <a:latin typeface="Cambria Math" panose="02040503050406030204" pitchFamily="18" charset="0"/>
                          </a:rPr>
                        </m:ctrlPr>
                      </m:fPr>
                      <m:num>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sSub>
                                  <m:sSubPr>
                                    <m:ctrlPr>
                                      <a:rPr lang="en-US" sz="3200" i="1">
                                        <a:latin typeface="Cambria Math" panose="02040503050406030204" pitchFamily="18" charset="0"/>
                                      </a:rPr>
                                    </m:ctrlPr>
                                  </m:sSubPr>
                                  <m:e>
                                    <m:r>
                                      <a:rPr lang="en-US" sz="3200" i="1">
                                        <a:latin typeface="Cambria Math" panose="02040503050406030204" pitchFamily="18" charset="0"/>
                                      </a:rPr>
                                      <m:t>𝐴</m:t>
                                    </m:r>
                                  </m:e>
                                  <m:sub>
                                    <m:r>
                                      <a:rPr lang="en-US" sz="3200" i="1">
                                        <a:latin typeface="Cambria Math" panose="02040503050406030204" pitchFamily="18" charset="0"/>
                                      </a:rPr>
                                      <m:t>𝑡</m:t>
                                    </m:r>
                                  </m:sub>
                                </m:sSub>
                                <m:r>
                                  <a:rPr lang="en-US" sz="3200" i="1">
                                    <a:latin typeface="Cambria Math" panose="02040503050406030204" pitchFamily="18" charset="0"/>
                                  </a:rPr>
                                  <m:t>𝑁</m:t>
                                </m:r>
                              </m:e>
                              <m:sub>
                                <m:r>
                                  <a:rPr lang="en-US" sz="3200" i="1">
                                    <a:latin typeface="Cambria Math" panose="02040503050406030204" pitchFamily="18" charset="0"/>
                                  </a:rPr>
                                  <m:t>𝑙</m:t>
                                </m:r>
                              </m:sub>
                            </m:sSub>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𝑦𝑡</m:t>
                                </m:r>
                              </m:sub>
                            </m:sSub>
                          </m:e>
                        </m:d>
                      </m:num>
                      <m:den>
                        <m:sSub>
                          <m:sSubPr>
                            <m:ctrlPr>
                              <a:rPr lang="en-US" sz="3200" i="1">
                                <a:latin typeface="Cambria Math" panose="02040503050406030204" pitchFamily="18" charset="0"/>
                              </a:rPr>
                            </m:ctrlPr>
                          </m:sSubPr>
                          <m:e>
                            <m:sSub>
                              <m:sSubPr>
                                <m:ctrlPr>
                                  <a:rPr lang="en-US" sz="3200" i="1">
                                    <a:latin typeface="Cambria Math" panose="02040503050406030204" pitchFamily="18" charset="0"/>
                                  </a:rPr>
                                </m:ctrlPr>
                              </m:sSubPr>
                              <m:e>
                                <m:r>
                                  <a:rPr lang="en-US" sz="3200" i="1">
                                    <a:latin typeface="Cambria Math" panose="02040503050406030204" pitchFamily="18" charset="0"/>
                                  </a:rPr>
                                  <m:t>𝐴</m:t>
                                </m:r>
                              </m:e>
                              <m:sub>
                                <m:r>
                                  <a:rPr lang="en-US" sz="3200" i="1">
                                    <a:latin typeface="Cambria Math" panose="02040503050406030204" pitchFamily="18" charset="0"/>
                                  </a:rPr>
                                  <m:t>𝑏</m:t>
                                </m:r>
                              </m:sub>
                            </m:sSub>
                            <m:r>
                              <a:rPr lang="en-US" sz="3200" i="1">
                                <a:latin typeface="Cambria Math" panose="02040503050406030204" pitchFamily="18" charset="0"/>
                              </a:rPr>
                              <m:t>𝑁</m:t>
                            </m:r>
                          </m:e>
                          <m:sub>
                            <m:r>
                              <a:rPr lang="en-US" sz="3200" i="1">
                                <a:latin typeface="Cambria Math" panose="02040503050406030204" pitchFamily="18" charset="0"/>
                              </a:rPr>
                              <m:t>𝑏</m:t>
                            </m:r>
                          </m:sub>
                        </m:sSub>
                      </m:den>
                    </m:f>
                    <m:d>
                      <m:dPr>
                        <m:ctrlPr>
                          <a:rPr lang="en-US" sz="3200" i="1" smtClean="0">
                            <a:latin typeface="Cambria Math" panose="02040503050406030204" pitchFamily="18" charset="0"/>
                          </a:rPr>
                        </m:ctrlPr>
                      </m:dPr>
                      <m:e>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𝑁</m:t>
                                </m:r>
                              </m:e>
                              <m:sub>
                                <m:r>
                                  <a:rPr lang="en-US" sz="3200" i="1">
                                    <a:latin typeface="Cambria Math" panose="02040503050406030204" pitchFamily="18" charset="0"/>
                                  </a:rPr>
                                  <m:t>𝑠</m:t>
                                </m:r>
                              </m:sub>
                            </m:sSub>
                          </m:num>
                          <m:den>
                            <m:r>
                              <a:rPr lang="en-US" sz="3200" i="1">
                                <a:latin typeface="Cambria Math" panose="02040503050406030204" pitchFamily="18" charset="0"/>
                              </a:rPr>
                              <m:t>2</m:t>
                            </m:r>
                          </m:den>
                        </m:f>
                      </m:e>
                    </m:d>
                  </m:oMath>
                </a14:m>
                <a:endParaRPr lang="en-US" sz="3200" dirty="0"/>
              </a:p>
            </p:txBody>
          </p:sp>
        </mc:Choice>
        <mc:Fallback xmlns="">
          <p:sp>
            <p:nvSpPr>
              <p:cNvPr id="27" name="Rectangle 26">
                <a:extLst>
                  <a:ext uri="{FF2B5EF4-FFF2-40B4-BE49-F238E27FC236}">
                    <a16:creationId xmlns:a16="http://schemas.microsoft.com/office/drawing/2014/main" id="{9DF884FE-AFF3-4F9F-BAB7-D7CCCC36A366}"/>
                  </a:ext>
                </a:extLst>
              </p:cNvPr>
              <p:cNvSpPr>
                <a:spLocks noRot="1" noChangeAspect="1" noMove="1" noResize="1" noEditPoints="1" noAdjustHandles="1" noChangeArrowheads="1" noChangeShapeType="1" noTextEdit="1"/>
              </p:cNvSpPr>
              <p:nvPr/>
            </p:nvSpPr>
            <p:spPr>
              <a:xfrm>
                <a:off x="2649052" y="2743200"/>
                <a:ext cx="3845893" cy="960456"/>
              </a:xfrm>
              <a:prstGeom prst="rect">
                <a:avLst/>
              </a:prstGeom>
              <a:blipFill>
                <a:blip r:embed="rId3"/>
                <a:stretch>
                  <a:fillRect/>
                </a:stretch>
              </a:blipFill>
            </p:spPr>
            <p:txBody>
              <a:bodyPr/>
              <a:lstStyle/>
              <a:p>
                <a:r>
                  <a:rPr lang="en-US">
                    <a:noFill/>
                  </a:rPr>
                  <a:t> </a:t>
                </a:r>
              </a:p>
            </p:txBody>
          </p:sp>
        </mc:Fallback>
      </mc:AlternateContent>
      <p:sp>
        <p:nvSpPr>
          <p:cNvPr id="29" name="Arrow: Down 28">
            <a:extLst>
              <a:ext uri="{FF2B5EF4-FFF2-40B4-BE49-F238E27FC236}">
                <a16:creationId xmlns:a16="http://schemas.microsoft.com/office/drawing/2014/main" id="{F41CC64C-471B-4496-B083-5A4D9D92CBF7}"/>
              </a:ext>
            </a:extLst>
          </p:cNvPr>
          <p:cNvSpPr/>
          <p:nvPr/>
        </p:nvSpPr>
        <p:spPr>
          <a:xfrm>
            <a:off x="4267199" y="4127849"/>
            <a:ext cx="304801" cy="368920"/>
          </a:xfrm>
          <a:prstGeom prst="downArrow">
            <a:avLst/>
          </a:prstGeom>
          <a:solidFill>
            <a:srgbClr val="FEBF62"/>
          </a:solidFill>
          <a:ln>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B8C42D28-C299-4F40-9258-C8DC322A876A}"/>
                  </a:ext>
                </a:extLst>
              </p:cNvPr>
              <p:cNvSpPr/>
              <p:nvPr/>
            </p:nvSpPr>
            <p:spPr>
              <a:xfrm>
                <a:off x="1013575" y="5027940"/>
                <a:ext cx="7116849" cy="945515"/>
              </a:xfrm>
              <a:prstGeom prst="rect">
                <a:avLst/>
              </a:prstGeom>
            </p:spPr>
            <p:txBody>
              <a:bodyPr wrap="square">
                <a:spAutoFit/>
              </a:bodyPr>
              <a:lstStyle/>
              <a:p>
                <a14:m>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𝑏</m:t>
                        </m:r>
                      </m:sub>
                    </m:sSub>
                    <m:r>
                      <a:rPr lang="en-US" sz="2800" i="0">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Sup>
                              <m:sSubSupPr>
                                <m:ctrlPr>
                                  <a:rPr lang="en-US" sz="2800" i="1">
                                    <a:latin typeface="Cambria Math" panose="02040503050406030204" pitchFamily="18" charset="0"/>
                                  </a:rPr>
                                </m:ctrlPr>
                              </m:sSubSupPr>
                              <m:e>
                                <m:r>
                                  <a:rPr lang="en-US" sz="2800" i="1">
                                    <a:latin typeface="Cambria Math" panose="02040503050406030204" pitchFamily="18" charset="0"/>
                                  </a:rPr>
                                  <m:t>𝑓</m:t>
                                </m:r>
                              </m:e>
                              <m:sub>
                                <m:r>
                                  <a:rPr lang="en-US" sz="2800" i="1">
                                    <a:latin typeface="Cambria Math" panose="02040503050406030204" pitchFamily="18" charset="0"/>
                                  </a:rPr>
                                  <m:t>𝑐</m:t>
                                </m:r>
                              </m:sub>
                              <m:sup>
                                <m:r>
                                  <a:rPr lang="en-US" sz="2800" i="0">
                                    <a:latin typeface="Cambria Math" panose="02040503050406030204" pitchFamily="18" charset="0"/>
                                  </a:rPr>
                                  <m:t>′</m:t>
                                </m:r>
                              </m:sup>
                            </m:sSubSup>
                          </m:e>
                        </m:d>
                      </m:e>
                      <m:sup>
                        <m:r>
                          <a:rPr lang="en-US" sz="2800" i="0">
                            <a:latin typeface="Cambria Math" panose="02040503050406030204" pitchFamily="18" charset="0"/>
                          </a:rPr>
                          <m:t>0.25</m:t>
                        </m:r>
                      </m:sup>
                    </m:sSup>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𝑙</m:t>
                                    </m:r>
                                  </m:e>
                                  <m:sub>
                                    <m:r>
                                      <a:rPr lang="en-US" sz="2800" i="1">
                                        <a:latin typeface="Cambria Math" panose="02040503050406030204" pitchFamily="18" charset="0"/>
                                      </a:rPr>
                                      <m:t>𝑠</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r>
                                      <a:rPr lang="en-US" sz="2800" i="1">
                                        <a:latin typeface="Cambria Math" panose="02040503050406030204" pitchFamily="18" charset="0"/>
                                      </a:rPr>
                                      <m:t>𝑏</m:t>
                                    </m:r>
                                  </m:sub>
                                </m:sSub>
                              </m:den>
                            </m:f>
                          </m:e>
                        </m:d>
                      </m:e>
                      <m:sup>
                        <m:r>
                          <a:rPr lang="en-US" sz="2800" i="0">
                            <a:latin typeface="Cambria Math" panose="02040503050406030204" pitchFamily="18" charset="0"/>
                          </a:rPr>
                          <m:t>0.5</m:t>
                        </m:r>
                      </m:sup>
                    </m:sSup>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𝑐</m:t>
                                    </m:r>
                                  </m:e>
                                  <m:sub>
                                    <m:r>
                                      <a:rPr lang="en-US" sz="2800" i="1">
                                        <a:latin typeface="Cambria Math" panose="02040503050406030204" pitchFamily="18" charset="0"/>
                                      </a:rPr>
                                      <m:t>𝑠𝑜</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r>
                                      <a:rPr lang="en-US" sz="2800" i="1">
                                        <a:latin typeface="Cambria Math" panose="02040503050406030204" pitchFamily="18" charset="0"/>
                                      </a:rPr>
                                      <m:t>𝑏</m:t>
                                    </m:r>
                                  </m:sub>
                                </m:sSub>
                              </m:den>
                            </m:f>
                          </m:e>
                        </m:d>
                      </m:e>
                      <m:sup>
                        <m:r>
                          <a:rPr lang="en-US" sz="2800" i="0">
                            <a:latin typeface="Cambria Math" panose="02040503050406030204" pitchFamily="18" charset="0"/>
                          </a:rPr>
                          <m:t>0.25</m:t>
                        </m:r>
                      </m:sup>
                    </m:sSup>
                    <m:r>
                      <a:rPr lang="en-US" sz="2800" b="0" i="1" smtClean="0">
                        <a:latin typeface="Cambria Math" panose="02040503050406030204" pitchFamily="18" charset="0"/>
                      </a:rPr>
                      <m:t>+</m:t>
                    </m:r>
                  </m:oMath>
                </a14:m>
                <a:r>
                  <a:rPr lang="en-US" sz="2800" dirty="0"/>
                  <a:t> </a:t>
                </a:r>
                <a14:m>
                  <m:oMath xmlns:m="http://schemas.openxmlformats.org/officeDocument/2006/math">
                    <m:f>
                      <m:fPr>
                        <m:ctrlPr>
                          <a:rPr lang="en-US" sz="2800" i="1">
                            <a:latin typeface="Cambria Math" panose="02040503050406030204" pitchFamily="18" charset="0"/>
                          </a:rPr>
                        </m:ctrlPr>
                      </m:fPr>
                      <m:num>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𝑡</m:t>
                                    </m:r>
                                  </m:sub>
                                </m:sSub>
                                <m:r>
                                  <a:rPr lang="en-US" sz="2800" i="1">
                                    <a:latin typeface="Cambria Math" panose="02040503050406030204" pitchFamily="18" charset="0"/>
                                  </a:rPr>
                                  <m:t>𝑁</m:t>
                                </m:r>
                              </m:e>
                              <m:sub>
                                <m:r>
                                  <a:rPr lang="en-US" sz="2800" i="1">
                                    <a:latin typeface="Cambria Math" panose="02040503050406030204" pitchFamily="18" charset="0"/>
                                  </a:rPr>
                                  <m:t>𝑙</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𝑦𝑡</m:t>
                                </m:r>
                              </m:sub>
                            </m:sSub>
                          </m:e>
                        </m:d>
                      </m:num>
                      <m:den>
                        <m:sSub>
                          <m:sSubPr>
                            <m:ctrlPr>
                              <a:rPr lang="en-US" sz="2800" i="1">
                                <a:latin typeface="Cambria Math" panose="02040503050406030204" pitchFamily="18" charset="0"/>
                              </a:rPr>
                            </m:ctrlPr>
                          </m:sSubPr>
                          <m:e>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𝑏</m:t>
                                </m:r>
                              </m:sub>
                            </m:sSub>
                            <m:r>
                              <a:rPr lang="en-US" sz="2800" i="1">
                                <a:latin typeface="Cambria Math" panose="02040503050406030204" pitchFamily="18" charset="0"/>
                              </a:rPr>
                              <m:t>𝑁</m:t>
                            </m:r>
                          </m:e>
                          <m:sub>
                            <m:r>
                              <a:rPr lang="en-US" sz="2800" i="1">
                                <a:latin typeface="Cambria Math" panose="02040503050406030204" pitchFamily="18" charset="0"/>
                              </a:rPr>
                              <m:t>𝑏</m:t>
                            </m:r>
                          </m:sub>
                        </m:sSub>
                      </m:den>
                    </m:f>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𝑠</m:t>
                                </m:r>
                              </m:sub>
                            </m:sSub>
                          </m:num>
                          <m:den>
                            <m:r>
                              <a:rPr lang="en-US" sz="2800" i="1">
                                <a:latin typeface="Cambria Math" panose="02040503050406030204" pitchFamily="18" charset="0"/>
                              </a:rPr>
                              <m:t>2</m:t>
                            </m:r>
                          </m:den>
                        </m:f>
                      </m:e>
                    </m:d>
                  </m:oMath>
                </a14:m>
                <a:endParaRPr lang="en-US" sz="2800" dirty="0"/>
              </a:p>
            </p:txBody>
          </p:sp>
        </mc:Choice>
        <mc:Fallback xmlns="">
          <p:sp>
            <p:nvSpPr>
              <p:cNvPr id="30" name="Rectangle 29">
                <a:extLst>
                  <a:ext uri="{FF2B5EF4-FFF2-40B4-BE49-F238E27FC236}">
                    <a16:creationId xmlns:a16="http://schemas.microsoft.com/office/drawing/2014/main" id="{B8C42D28-C299-4F40-9258-C8DC322A876A}"/>
                  </a:ext>
                </a:extLst>
              </p:cNvPr>
              <p:cNvSpPr>
                <a:spLocks noRot="1" noChangeAspect="1" noMove="1" noResize="1" noEditPoints="1" noAdjustHandles="1" noChangeArrowheads="1" noChangeShapeType="1" noTextEdit="1"/>
              </p:cNvSpPr>
              <p:nvPr/>
            </p:nvSpPr>
            <p:spPr>
              <a:xfrm>
                <a:off x="1013575" y="5027940"/>
                <a:ext cx="7116849" cy="945515"/>
              </a:xfrm>
              <a:prstGeom prst="rect">
                <a:avLst/>
              </a:prstGeom>
              <a:blipFill>
                <a:blip r:embed="rId4"/>
                <a:stretch>
                  <a:fillRect/>
                </a:stretch>
              </a:blipFill>
            </p:spPr>
            <p:txBody>
              <a:bodyPr/>
              <a:lstStyle/>
              <a:p>
                <a:r>
                  <a:rPr lang="en-US">
                    <a:noFill/>
                  </a:rPr>
                  <a:t> </a:t>
                </a:r>
              </a:p>
            </p:txBody>
          </p:sp>
        </mc:Fallback>
      </mc:AlternateContent>
      <p:sp>
        <p:nvSpPr>
          <p:cNvPr id="31" name="Title 1">
            <a:extLst>
              <a:ext uri="{FF2B5EF4-FFF2-40B4-BE49-F238E27FC236}">
                <a16:creationId xmlns:a16="http://schemas.microsoft.com/office/drawing/2014/main" id="{FB1539F1-A367-4DEE-96EE-5C6A8C1E24DF}"/>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E61CEAE-DDCD-4216-B28A-6C5E77EF9AE7}"/>
                  </a:ext>
                </a:extLst>
              </p:cNvPr>
              <p:cNvSpPr/>
              <p:nvPr/>
            </p:nvSpPr>
            <p:spPr>
              <a:xfrm>
                <a:off x="3017067" y="1545309"/>
                <a:ext cx="280506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𝑏</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𝑏𝑐</m:t>
                          </m:r>
                        </m:sub>
                      </m:sSub>
                      <m:r>
                        <a:rPr lang="en-US" sz="3200" i="0">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𝑏𝑠</m:t>
                          </m:r>
                        </m:sub>
                      </m:sSub>
                    </m:oMath>
                  </m:oMathPara>
                </a14:m>
                <a:endParaRPr lang="en-US" sz="3200" dirty="0"/>
              </a:p>
            </p:txBody>
          </p:sp>
        </mc:Choice>
        <mc:Fallback xmlns="">
          <p:sp>
            <p:nvSpPr>
              <p:cNvPr id="14" name="Rectangle 13">
                <a:extLst>
                  <a:ext uri="{FF2B5EF4-FFF2-40B4-BE49-F238E27FC236}">
                    <a16:creationId xmlns:a16="http://schemas.microsoft.com/office/drawing/2014/main" id="{1E61CEAE-DDCD-4216-B28A-6C5E77EF9AE7}"/>
                  </a:ext>
                </a:extLst>
              </p:cNvPr>
              <p:cNvSpPr>
                <a:spLocks noRot="1" noChangeAspect="1" noMove="1" noResize="1" noEditPoints="1" noAdjustHandles="1" noChangeArrowheads="1" noChangeShapeType="1" noTextEdit="1"/>
              </p:cNvSpPr>
              <p:nvPr/>
            </p:nvSpPr>
            <p:spPr>
              <a:xfrm>
                <a:off x="3017067" y="1545309"/>
                <a:ext cx="2805063" cy="5847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74016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B831F2-0227-4AB7-A0DE-FDB73164CE4F}"/>
              </a:ext>
            </a:extLst>
          </p:cNvPr>
          <p:cNvPicPr>
            <a:picLocks noChangeAspect="1"/>
          </p:cNvPicPr>
          <p:nvPr/>
        </p:nvPicPr>
        <p:blipFill>
          <a:blip r:embed="rId3" cstate="email">
            <a:alphaModFix/>
            <a:extLst>
              <a:ext uri="{28A0092B-C50C-407E-A947-70E740481C1C}">
                <a14:useLocalDpi xmlns:a14="http://schemas.microsoft.com/office/drawing/2010/main" val="0"/>
              </a:ext>
            </a:extLst>
          </a:blip>
          <a:stretch>
            <a:fillRect/>
          </a:stretch>
        </p:blipFill>
        <p:spPr>
          <a:xfrm>
            <a:off x="4486366" y="2944201"/>
            <a:ext cx="4206240" cy="3046835"/>
          </a:xfrm>
          <a:prstGeom prst="rect">
            <a:avLst/>
          </a:prstGeom>
        </p:spPr>
      </p:pic>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E845A097-4D5E-46B5-B606-4FA4925BA718}"/>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Comparison of confined Database to </a:t>
            </a:r>
            <a:r>
              <a:rPr lang="en-US" dirty="0" err="1"/>
              <a:t>aci</a:t>
            </a:r>
            <a:r>
              <a:rPr lang="en-US" dirty="0"/>
              <a:t> 318</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11527F05-3EB2-421F-9454-26C100A1896D}"/>
                  </a:ext>
                </a:extLst>
              </p:cNvPr>
              <p:cNvSpPr/>
              <p:nvPr/>
            </p:nvSpPr>
            <p:spPr>
              <a:xfrm>
                <a:off x="4259580" y="1706072"/>
                <a:ext cx="5052851" cy="7732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𝑏</m:t>
                          </m:r>
                        </m:sub>
                      </m:sSub>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𝑐</m:t>
                                  </m:r>
                                </m:sub>
                                <m:sup>
                                  <m:r>
                                    <a:rPr lang="en-US" i="0">
                                      <a:latin typeface="Cambria Math" panose="02040503050406030204" pitchFamily="18" charset="0"/>
                                    </a:rPr>
                                    <m:t>′</m:t>
                                  </m:r>
                                </m:sup>
                              </m:sSubSup>
                            </m:e>
                          </m:d>
                        </m:e>
                        <m:sup>
                          <m:r>
                            <a:rPr lang="en-US" i="0">
                              <a:latin typeface="Cambria Math" panose="02040503050406030204" pitchFamily="18" charset="0"/>
                            </a:rPr>
                            <m:t>0.25</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𝑠</m:t>
                                      </m:r>
                                    </m:sub>
                                  </m:sSub>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𝑏</m:t>
                                      </m:r>
                                    </m:sub>
                                  </m:sSub>
                                </m:den>
                              </m:f>
                            </m:e>
                          </m:d>
                        </m:e>
                        <m:sup>
                          <m:r>
                            <a:rPr lang="en-US" i="0">
                              <a:latin typeface="Cambria Math" panose="02040503050406030204" pitchFamily="18" charset="0"/>
                            </a:rPr>
                            <m:t>0.5</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𝑠𝑜</m:t>
                                      </m:r>
                                    </m:sub>
                                  </m:sSub>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𝑏</m:t>
                                      </m:r>
                                    </m:sub>
                                  </m:sSub>
                                </m:den>
                              </m:f>
                            </m:e>
                          </m:d>
                        </m:e>
                        <m:sup>
                          <m:r>
                            <a:rPr lang="en-US" i="0">
                              <a:latin typeface="Cambria Math" panose="02040503050406030204" pitchFamily="18" charset="0"/>
                            </a:rPr>
                            <m:t>0.25</m:t>
                          </m:r>
                        </m:sup>
                      </m:sSup>
                      <m:r>
                        <a:rPr lang="en-US" b="0" i="1" smtClean="0">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𝑡</m:t>
                                      </m:r>
                                    </m:sub>
                                  </m:sSub>
                                  <m:r>
                                    <a:rPr lang="en-US" i="1">
                                      <a:latin typeface="Cambria Math" panose="02040503050406030204" pitchFamily="18" charset="0"/>
                                    </a:rPr>
                                    <m:t>𝑁</m:t>
                                  </m:r>
                                </m:e>
                                <m:sub>
                                  <m:r>
                                    <a:rPr lang="en-US" i="1">
                                      <a:latin typeface="Cambria Math" panose="02040503050406030204" pitchFamily="18" charset="0"/>
                                    </a:rPr>
                                    <m:t>𝑙</m:t>
                                  </m:r>
                                </m:sub>
                              </m:sSub>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𝑦𝑡</m:t>
                                  </m:r>
                                </m:sub>
                              </m:sSub>
                            </m:e>
                          </m:d>
                        </m:num>
                        <m:den>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𝑏</m:t>
                                  </m:r>
                                </m:sub>
                              </m:sSub>
                              <m:r>
                                <a:rPr lang="en-US" i="1">
                                  <a:latin typeface="Cambria Math" panose="02040503050406030204" pitchFamily="18" charset="0"/>
                                </a:rPr>
                                <m:t>𝑁</m:t>
                              </m:r>
                            </m:e>
                            <m:sub>
                              <m:r>
                                <a:rPr lang="en-US" i="1">
                                  <a:latin typeface="Cambria Math" panose="02040503050406030204" pitchFamily="18" charset="0"/>
                                </a:rPr>
                                <m:t>𝑏</m:t>
                              </m:r>
                            </m:sub>
                          </m:sSub>
                        </m:den>
                      </m:f>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num>
                            <m:den>
                              <m:r>
                                <a:rPr lang="en-US" i="1">
                                  <a:latin typeface="Cambria Math" panose="02040503050406030204" pitchFamily="18" charset="0"/>
                                </a:rPr>
                                <m:t>2</m:t>
                              </m:r>
                            </m:den>
                          </m:f>
                        </m:e>
                      </m:d>
                    </m:oMath>
                  </m:oMathPara>
                </a14:m>
                <a:endParaRPr lang="en-US" dirty="0"/>
              </a:p>
            </p:txBody>
          </p:sp>
        </mc:Choice>
        <mc:Fallback xmlns="">
          <p:sp>
            <p:nvSpPr>
              <p:cNvPr id="19" name="Rectangle 18">
                <a:extLst>
                  <a:ext uri="{FF2B5EF4-FFF2-40B4-BE49-F238E27FC236}">
                    <a16:creationId xmlns:a16="http://schemas.microsoft.com/office/drawing/2014/main" id="{11527F05-3EB2-421F-9454-26C100A1896D}"/>
                  </a:ext>
                </a:extLst>
              </p:cNvPr>
              <p:cNvSpPr>
                <a:spLocks noRot="1" noChangeAspect="1" noMove="1" noResize="1" noEditPoints="1" noAdjustHandles="1" noChangeArrowheads="1" noChangeShapeType="1" noTextEdit="1"/>
              </p:cNvSpPr>
              <p:nvPr/>
            </p:nvSpPr>
            <p:spPr>
              <a:xfrm>
                <a:off x="4259580" y="1706072"/>
                <a:ext cx="5052851" cy="77328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322B158-BAAB-4EC0-BDE9-34E650DC5739}"/>
                  </a:ext>
                </a:extLst>
              </p:cNvPr>
              <p:cNvSpPr/>
              <p:nvPr/>
            </p:nvSpPr>
            <p:spPr>
              <a:xfrm>
                <a:off x="491490" y="1710690"/>
                <a:ext cx="3307572" cy="764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𝑏</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40</m:t>
                          </m:r>
                          <m:r>
                            <a:rPr lang="en-US" i="1">
                              <a:latin typeface="Cambria Math" panose="02040503050406030204" pitchFamily="18" charset="0"/>
                            </a:rPr>
                            <m:t>𝜆</m:t>
                          </m:r>
                          <m:rad>
                            <m:radPr>
                              <m:degHide m:val="on"/>
                              <m:ctrlPr>
                                <a:rPr lang="en-US" i="1">
                                  <a:latin typeface="Cambria Math" panose="02040503050406030204" pitchFamily="18" charset="0"/>
                                </a:rPr>
                              </m:ctrlPr>
                            </m:radPr>
                            <m:deg/>
                            <m:e>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𝑐</m:t>
                                  </m:r>
                                </m:sub>
                                <m:sup>
                                  <m:r>
                                    <a:rPr lang="en-US" i="0">
                                      <a:latin typeface="Cambria Math" panose="02040503050406030204" pitchFamily="18" charset="0"/>
                                    </a:rPr>
                                    <m:t>′</m:t>
                                  </m:r>
                                </m:sup>
                              </m:sSubSup>
                            </m:e>
                          </m:rad>
                        </m:num>
                        <m:den>
                          <m:r>
                            <a:rPr lang="en-US" i="0">
                              <a:latin typeface="Cambria Math" panose="02040503050406030204" pitchFamily="18" charset="0"/>
                            </a:rPr>
                            <m:t>3</m:t>
                          </m:r>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𝑡</m:t>
                              </m:r>
                            </m:sub>
                          </m:sSub>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𝑒</m:t>
                              </m:r>
                            </m:sub>
                          </m:sSub>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𝑠</m:t>
                              </m:r>
                            </m:sub>
                          </m:sSub>
                        </m:den>
                      </m:f>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𝑑</m:t>
                                  </m:r>
                                </m:sub>
                              </m:sSub>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𝑏</m:t>
                                  </m:r>
                                </m:sub>
                              </m:sSub>
                            </m:den>
                          </m:f>
                        </m:e>
                      </m:d>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𝑏</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𝑡𝑟</m:t>
                                  </m:r>
                                </m:sub>
                              </m:sSub>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𝑏</m:t>
                                  </m:r>
                                </m:sub>
                              </m:sSub>
                            </m:den>
                          </m:f>
                        </m:e>
                      </m:d>
                    </m:oMath>
                  </m:oMathPara>
                </a14:m>
                <a:endParaRPr lang="en-US" dirty="0"/>
              </a:p>
            </p:txBody>
          </p:sp>
        </mc:Choice>
        <mc:Fallback xmlns="">
          <p:sp>
            <p:nvSpPr>
              <p:cNvPr id="9" name="Rectangle 8">
                <a:extLst>
                  <a:ext uri="{FF2B5EF4-FFF2-40B4-BE49-F238E27FC236}">
                    <a16:creationId xmlns:a16="http://schemas.microsoft.com/office/drawing/2014/main" id="{3322B158-BAAB-4EC0-BDE9-34E650DC5739}"/>
                  </a:ext>
                </a:extLst>
              </p:cNvPr>
              <p:cNvSpPr>
                <a:spLocks noRot="1" noChangeAspect="1" noMove="1" noResize="1" noEditPoints="1" noAdjustHandles="1" noChangeArrowheads="1" noChangeShapeType="1" noTextEdit="1"/>
              </p:cNvSpPr>
              <p:nvPr/>
            </p:nvSpPr>
            <p:spPr>
              <a:xfrm>
                <a:off x="491490" y="1710690"/>
                <a:ext cx="3307572" cy="764055"/>
              </a:xfrm>
              <a:prstGeom prst="rect">
                <a:avLst/>
              </a:prstGeom>
              <a:blipFill>
                <a:blip r:embed="rId5"/>
                <a:stretch>
                  <a:fillRect/>
                </a:stretch>
              </a:blipFill>
            </p:spPr>
            <p:txBody>
              <a:bodyPr/>
              <a:lstStyle/>
              <a:p>
                <a:r>
                  <a:rPr lang="en-US">
                    <a:noFill/>
                  </a:rPr>
                  <a:t> </a:t>
                </a:r>
              </a:p>
            </p:txBody>
          </p:sp>
        </mc:Fallback>
      </mc:AlternateContent>
      <p:sp>
        <p:nvSpPr>
          <p:cNvPr id="20" name="Content Placeholder 2">
            <a:extLst>
              <a:ext uri="{FF2B5EF4-FFF2-40B4-BE49-F238E27FC236}">
                <a16:creationId xmlns:a16="http://schemas.microsoft.com/office/drawing/2014/main" id="{FC65B0AB-5250-47A8-8AAA-BC2E3C633258}"/>
              </a:ext>
            </a:extLst>
          </p:cNvPr>
          <p:cNvSpPr txBox="1">
            <a:spLocks/>
          </p:cNvSpPr>
          <p:nvPr/>
        </p:nvSpPr>
        <p:spPr>
          <a:xfrm>
            <a:off x="152400" y="1198095"/>
            <a:ext cx="2438400" cy="45720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ACI 318-14</a:t>
            </a:r>
            <a:endParaRPr lang="en-US" sz="2000" dirty="0">
              <a:solidFill>
                <a:schemeClr val="tx1"/>
              </a:solidFill>
            </a:endParaRPr>
          </a:p>
        </p:txBody>
      </p:sp>
      <p:sp>
        <p:nvSpPr>
          <p:cNvPr id="21" name="Content Placeholder 2">
            <a:extLst>
              <a:ext uri="{FF2B5EF4-FFF2-40B4-BE49-F238E27FC236}">
                <a16:creationId xmlns:a16="http://schemas.microsoft.com/office/drawing/2014/main" id="{6C675984-AF29-46A3-8F71-345805DF8051}"/>
              </a:ext>
            </a:extLst>
          </p:cNvPr>
          <p:cNvSpPr txBox="1">
            <a:spLocks/>
          </p:cNvSpPr>
          <p:nvPr/>
        </p:nvSpPr>
        <p:spPr>
          <a:xfrm>
            <a:off x="4009004" y="1198095"/>
            <a:ext cx="3733800" cy="45720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a:solidFill>
                  <a:schemeClr val="tx1"/>
                </a:solidFill>
              </a:rPr>
              <a:t>Proposed Equation</a:t>
            </a:r>
            <a:endParaRPr lang="en-US" sz="2000" dirty="0">
              <a:solidFill>
                <a:schemeClr val="tx1"/>
              </a:solidFill>
            </a:endParaRPr>
          </a:p>
        </p:txBody>
      </p:sp>
      <p:pic>
        <p:nvPicPr>
          <p:cNvPr id="12" name="Picture 11">
            <a:extLst>
              <a:ext uri="{FF2B5EF4-FFF2-40B4-BE49-F238E27FC236}">
                <a16:creationId xmlns:a16="http://schemas.microsoft.com/office/drawing/2014/main" id="{61AFC63A-6FEF-46BC-B257-BD7461952FAB}"/>
              </a:ext>
            </a:extLst>
          </p:cNvPr>
          <p:cNvPicPr>
            <a:picLocks noChangeAspect="1"/>
          </p:cNvPicPr>
          <p:nvPr/>
        </p:nvPicPr>
        <p:blipFill rotWithShape="1">
          <a:blip r:embed="rId6" cstate="email">
            <a:alphaModFix/>
            <a:extLst>
              <a:ext uri="{28A0092B-C50C-407E-A947-70E740481C1C}">
                <a14:useLocalDpi xmlns:a14="http://schemas.microsoft.com/office/drawing/2010/main" val="0"/>
              </a:ext>
            </a:extLst>
          </a:blip>
          <a:srcRect l="2312" r="1366"/>
          <a:stretch/>
        </p:blipFill>
        <p:spPr>
          <a:xfrm>
            <a:off x="76201" y="2949514"/>
            <a:ext cx="4091148" cy="3076667"/>
          </a:xfrm>
          <a:prstGeom prst="rect">
            <a:avLst/>
          </a:prstGeom>
        </p:spPr>
      </p:pic>
      <p:sp>
        <p:nvSpPr>
          <p:cNvPr id="28" name="Title 1">
            <a:extLst>
              <a:ext uri="{FF2B5EF4-FFF2-40B4-BE49-F238E27FC236}">
                <a16:creationId xmlns:a16="http://schemas.microsoft.com/office/drawing/2014/main" id="{52F49E07-24E3-421D-99AD-9FF40B95A38A}"/>
              </a:ext>
            </a:extLst>
          </p:cNvPr>
          <p:cNvSpPr txBox="1">
            <a:spLocks/>
          </p:cNvSpPr>
          <p:nvPr/>
        </p:nvSpPr>
        <p:spPr>
          <a:xfrm>
            <a:off x="5019675" y="27108"/>
            <a:ext cx="4124325"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4. bond modeling - confined</a:t>
            </a:r>
          </a:p>
        </p:txBody>
      </p:sp>
      <p:sp>
        <p:nvSpPr>
          <p:cNvPr id="23" name="Rectangle 22">
            <a:extLst>
              <a:ext uri="{FF2B5EF4-FFF2-40B4-BE49-F238E27FC236}">
                <a16:creationId xmlns:a16="http://schemas.microsoft.com/office/drawing/2014/main" id="{ACBE0FA3-B16F-4209-A23B-14C7C368283B}"/>
              </a:ext>
            </a:extLst>
          </p:cNvPr>
          <p:cNvSpPr/>
          <p:nvPr/>
        </p:nvSpPr>
        <p:spPr>
          <a:xfrm>
            <a:off x="2362200" y="3117577"/>
            <a:ext cx="1587910" cy="859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rPr>
              <a:t>Avg. = 1.30</a:t>
            </a:r>
          </a:p>
          <a:p>
            <a:pPr algn="r"/>
            <a:r>
              <a:rPr lang="en-US" sz="1600" dirty="0">
                <a:solidFill>
                  <a:schemeClr val="tx1"/>
                </a:solidFill>
              </a:rPr>
              <a:t>Std. Dev. = 0.300</a:t>
            </a:r>
          </a:p>
          <a:p>
            <a:pPr algn="r"/>
            <a:r>
              <a:rPr lang="en-US" sz="1600" dirty="0">
                <a:solidFill>
                  <a:schemeClr val="tx1"/>
                </a:solidFill>
              </a:rPr>
              <a:t>COV = 0.230</a:t>
            </a:r>
          </a:p>
        </p:txBody>
      </p:sp>
      <p:sp>
        <p:nvSpPr>
          <p:cNvPr id="24" name="Rectangle 23">
            <a:extLst>
              <a:ext uri="{FF2B5EF4-FFF2-40B4-BE49-F238E27FC236}">
                <a16:creationId xmlns:a16="http://schemas.microsoft.com/office/drawing/2014/main" id="{350D855B-3178-4E31-9C23-99CBE7B2103F}"/>
              </a:ext>
            </a:extLst>
          </p:cNvPr>
          <p:cNvSpPr/>
          <p:nvPr/>
        </p:nvSpPr>
        <p:spPr>
          <a:xfrm>
            <a:off x="6858000" y="3112408"/>
            <a:ext cx="1623242" cy="8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rPr>
              <a:t>Avg. = 0.94</a:t>
            </a:r>
          </a:p>
          <a:p>
            <a:pPr algn="r"/>
            <a:r>
              <a:rPr lang="en-US" sz="1600" dirty="0">
                <a:solidFill>
                  <a:schemeClr val="tx1"/>
                </a:solidFill>
              </a:rPr>
              <a:t>Std. Dev. = 0.129</a:t>
            </a:r>
          </a:p>
          <a:p>
            <a:pPr algn="r"/>
            <a:r>
              <a:rPr lang="en-US" sz="1600" dirty="0">
                <a:solidFill>
                  <a:schemeClr val="tx1"/>
                </a:solidFill>
              </a:rPr>
              <a:t>COV = 0.136</a:t>
            </a:r>
          </a:p>
        </p:txBody>
      </p:sp>
      <p:cxnSp>
        <p:nvCxnSpPr>
          <p:cNvPr id="26" name="Straight Connector 25">
            <a:extLst>
              <a:ext uri="{FF2B5EF4-FFF2-40B4-BE49-F238E27FC236}">
                <a16:creationId xmlns:a16="http://schemas.microsoft.com/office/drawing/2014/main" id="{F23E7A00-CAB1-46DE-AA7D-5983C25C1A68}"/>
              </a:ext>
            </a:extLst>
          </p:cNvPr>
          <p:cNvCxnSpPr>
            <a:cxnSpLocks/>
          </p:cNvCxnSpPr>
          <p:nvPr/>
        </p:nvCxnSpPr>
        <p:spPr>
          <a:xfrm>
            <a:off x="4267200" y="1006414"/>
            <a:ext cx="0" cy="5943600"/>
          </a:xfrm>
          <a:prstGeom prst="line">
            <a:avLst/>
          </a:prstGeom>
          <a:ln w="28575">
            <a:solidFill>
              <a:srgbClr val="4850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267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6428D7-1745-4BB0-AAA4-8D3200DF6631}"/>
              </a:ext>
            </a:extLst>
          </p:cNvPr>
          <p:cNvGrpSpPr/>
          <p:nvPr/>
        </p:nvGrpSpPr>
        <p:grpSpPr>
          <a:xfrm>
            <a:off x="0" y="0"/>
            <a:ext cx="9144000" cy="1514211"/>
            <a:chOff x="0" y="0"/>
            <a:chExt cx="9144000" cy="1514211"/>
          </a:xfrm>
        </p:grpSpPr>
        <p:sp>
          <p:nvSpPr>
            <p:cNvPr id="3" name="TextBox 2">
              <a:extLst>
                <a:ext uri="{FF2B5EF4-FFF2-40B4-BE49-F238E27FC236}">
                  <a16:creationId xmlns:a16="http://schemas.microsoft.com/office/drawing/2014/main" id="{183091D1-64AC-4D58-8309-DBC8F0FACBB8}"/>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88379FFD-0DB7-409A-85A9-59B7E57AC2B3}"/>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D1ED21D-57A8-4A2A-9765-DB78C01E77F1}"/>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1C21B209-9CC6-42F8-9650-E6A12C4A0686}"/>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5154E16E-A707-4C4C-8EEC-FFA5D095BD7D}"/>
                </a:ext>
              </a:extLst>
            </p:cNvPr>
            <p:cNvSpPr txBox="1"/>
            <p:nvPr/>
          </p:nvSpPr>
          <p:spPr>
            <a:xfrm>
              <a:off x="457201" y="599811"/>
              <a:ext cx="8229600" cy="914400"/>
            </a:xfrm>
            <a:prstGeom prst="rect">
              <a:avLst/>
            </a:prstGeom>
            <a:solidFill>
              <a:schemeClr val="accent4">
                <a:lumMod val="50000"/>
              </a:schemeClr>
            </a:solidFill>
          </p:spPr>
          <p:txBody>
            <a:bodyPr wrap="square" rtlCol="0">
              <a:spAutoFit/>
            </a:bodyPr>
            <a:lstStyle/>
            <a:p>
              <a:endParaRPr lang="en-US" dirty="0"/>
            </a:p>
          </p:txBody>
        </p:sp>
      </p:grpSp>
      <p:sp>
        <p:nvSpPr>
          <p:cNvPr id="10" name="Title 9">
            <a:extLst>
              <a:ext uri="{FF2B5EF4-FFF2-40B4-BE49-F238E27FC236}">
                <a16:creationId xmlns:a16="http://schemas.microsoft.com/office/drawing/2014/main" id="{68D6CF59-6A88-4CF6-8FBA-8764C6B339B2}"/>
              </a:ext>
            </a:extLst>
          </p:cNvPr>
          <p:cNvSpPr>
            <a:spLocks noGrp="1"/>
          </p:cNvSpPr>
          <p:nvPr>
            <p:ph type="ctrTitle"/>
          </p:nvPr>
        </p:nvSpPr>
        <p:spPr>
          <a:xfrm>
            <a:off x="2842260" y="672518"/>
            <a:ext cx="3459480" cy="666644"/>
          </a:xfrm>
        </p:spPr>
        <p:txBody>
          <a:bodyPr>
            <a:normAutofit/>
          </a:bodyPr>
          <a:lstStyle/>
          <a:p>
            <a:r>
              <a:rPr lang="en-US" sz="3200" dirty="0">
                <a:solidFill>
                  <a:schemeClr val="bg1"/>
                </a:solidFill>
              </a:rPr>
              <a:t>5. conclusions</a:t>
            </a:r>
          </a:p>
        </p:txBody>
      </p:sp>
      <p:sp>
        <p:nvSpPr>
          <p:cNvPr id="12" name="TextBox 11">
            <a:extLst>
              <a:ext uri="{FF2B5EF4-FFF2-40B4-BE49-F238E27FC236}">
                <a16:creationId xmlns:a16="http://schemas.microsoft.com/office/drawing/2014/main" id="{CFF8E8C7-E274-4780-947A-0810EEDE4439}"/>
              </a:ext>
            </a:extLst>
          </p:cNvPr>
          <p:cNvSpPr txBox="1"/>
          <p:nvPr/>
        </p:nvSpPr>
        <p:spPr>
          <a:xfrm>
            <a:off x="381000" y="3048000"/>
            <a:ext cx="8321040" cy="33832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96182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26779705-6C0D-481D-9607-4C5F06B1380E}"/>
              </a:ext>
            </a:extLst>
          </p:cNvPr>
          <p:cNvSpPr txBox="1">
            <a:spLocks/>
          </p:cNvSpPr>
          <p:nvPr/>
        </p:nvSpPr>
        <p:spPr>
          <a:xfrm>
            <a:off x="491490" y="548640"/>
            <a:ext cx="7989752" cy="508371"/>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Findings</a:t>
            </a:r>
          </a:p>
        </p:txBody>
      </p:sp>
      <p:sp>
        <p:nvSpPr>
          <p:cNvPr id="9" name="Title 1">
            <a:extLst>
              <a:ext uri="{FF2B5EF4-FFF2-40B4-BE49-F238E27FC236}">
                <a16:creationId xmlns:a16="http://schemas.microsoft.com/office/drawing/2014/main" id="{183BA7F2-050F-468B-8CA3-5D0EA4EE4906}"/>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3781050F-72A7-439C-8326-98FF99D1A45B}"/>
                  </a:ext>
                </a:extLst>
              </p:cNvPr>
              <p:cNvSpPr txBox="1">
                <a:spLocks/>
              </p:cNvSpPr>
              <p:nvPr/>
            </p:nvSpPr>
            <p:spPr>
              <a:xfrm>
                <a:off x="420330" y="4800600"/>
                <a:ext cx="6666270" cy="187816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000" b="1" dirty="0">
                    <a:solidFill>
                      <a:schemeClr val="tx1"/>
                    </a:solidFill>
                  </a:rPr>
                  <a:t>Confined Beams:</a:t>
                </a:r>
              </a:p>
              <a:p>
                <a:r>
                  <a:rPr lang="en-US" sz="2000" dirty="0">
                    <a:solidFill>
                      <a:schemeClr val="tx1"/>
                    </a:solidFill>
                  </a:rPr>
                  <a:t>Confinement location matters</a:t>
                </a:r>
              </a:p>
              <a:p>
                <a:r>
                  <a:rPr lang="en-US" sz="2000" dirty="0">
                    <a:solidFill>
                      <a:schemeClr val="tx1"/>
                    </a:solidFill>
                  </a:rPr>
                  <a:t>Confinement for short splices can lead to flexural failure</a:t>
                </a:r>
              </a:p>
              <a:p>
                <a:r>
                  <a:rPr lang="en-US" sz="2000" dirty="0">
                    <a:solidFill>
                      <a:schemeClr val="tx1"/>
                    </a:solidFill>
                  </a:rPr>
                  <a:t>A</a:t>
                </a:r>
                <a14:m>
                  <m:oMath xmlns:m="http://schemas.openxmlformats.org/officeDocument/2006/math">
                    <m:r>
                      <m:rPr>
                        <m:sty m:val="p"/>
                      </m:rPr>
                      <a:rPr lang="en-US" sz="2000" b="0" i="0" smtClean="0">
                        <a:solidFill>
                          <a:schemeClr val="tx1"/>
                        </a:solidFill>
                        <a:latin typeface="Cambria Math" panose="02040503050406030204" pitchFamily="18" charset="0"/>
                      </a:rPr>
                      <m:t>s</m:t>
                    </m:r>
                    <m:r>
                      <a:rPr lang="en-US" sz="2000" b="0" i="0" smtClean="0">
                        <a:solidFill>
                          <a:schemeClr val="tx1"/>
                        </a:solidFill>
                        <a:latin typeface="Cambria Math" panose="02040503050406030204" pitchFamily="18" charset="0"/>
                      </a:rPr>
                      <m:t> </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𝜌</m:t>
                        </m:r>
                      </m:e>
                      <m:sub>
                        <m:r>
                          <a:rPr lang="en-US" sz="2000" i="1">
                            <a:solidFill>
                              <a:schemeClr val="tx1"/>
                            </a:solidFill>
                            <a:latin typeface="Cambria Math" panose="02040503050406030204" pitchFamily="18" charset="0"/>
                          </a:rPr>
                          <m:t>𝑡</m:t>
                        </m:r>
                      </m:sub>
                    </m:sSub>
                  </m:oMath>
                </a14:m>
                <a:r>
                  <a:rPr lang="en-US" sz="2000" dirty="0">
                    <a:solidFill>
                      <a:schemeClr val="tx1"/>
                    </a:solidFill>
                  </a:rPr>
                  <a:t> increases, </a:t>
                </a:r>
                <a14:m>
                  <m:oMath xmlns:m="http://schemas.openxmlformats.org/officeDocument/2006/math">
                    <m:sSub>
                      <m:sSubPr>
                        <m:ctrlPr>
                          <a:rPr lang="en-US" sz="2000" i="1">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𝑓</m:t>
                        </m:r>
                      </m:e>
                      <m:sub>
                        <m:r>
                          <a:rPr lang="en-US" sz="2000" b="0" i="1" smtClean="0">
                            <a:solidFill>
                              <a:schemeClr val="tx1"/>
                            </a:solidFill>
                            <a:latin typeface="Cambria Math" panose="02040503050406030204" pitchFamily="18" charset="0"/>
                          </a:rPr>
                          <m:t>𝑏</m:t>
                        </m:r>
                      </m:sub>
                    </m:sSub>
                  </m:oMath>
                </a14:m>
                <a:r>
                  <a:rPr lang="en-US" sz="2000" dirty="0">
                    <a:solidFill>
                      <a:schemeClr val="tx1"/>
                    </a:solidFill>
                  </a:rPr>
                  <a:t> increases </a:t>
                </a:r>
              </a:p>
            </p:txBody>
          </p:sp>
        </mc:Choice>
        <mc:Fallback xmlns="">
          <p:sp>
            <p:nvSpPr>
              <p:cNvPr id="12" name="Content Placeholder 2">
                <a:extLst>
                  <a:ext uri="{FF2B5EF4-FFF2-40B4-BE49-F238E27FC236}">
                    <a16:creationId xmlns:a16="http://schemas.microsoft.com/office/drawing/2014/main" id="{3781050F-72A7-439C-8326-98FF99D1A45B}"/>
                  </a:ext>
                </a:extLst>
              </p:cNvPr>
              <p:cNvSpPr txBox="1">
                <a:spLocks noRot="1" noChangeAspect="1" noMove="1" noResize="1" noEditPoints="1" noAdjustHandles="1" noChangeArrowheads="1" noChangeShapeType="1" noTextEdit="1"/>
              </p:cNvSpPr>
              <p:nvPr/>
            </p:nvSpPr>
            <p:spPr>
              <a:xfrm>
                <a:off x="420330" y="4800600"/>
                <a:ext cx="6666270" cy="1878164"/>
              </a:xfrm>
              <a:prstGeom prst="rect">
                <a:avLst/>
              </a:prstGeom>
              <a:blipFill>
                <a:blip r:embed="rId2"/>
                <a:stretch>
                  <a:fillRect l="-1005" t="-19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02E6DEE5-CC2E-4E41-99B4-BC30C28C0A6D}"/>
                  </a:ext>
                </a:extLst>
              </p:cNvPr>
              <p:cNvSpPr txBox="1">
                <a:spLocks/>
              </p:cNvSpPr>
              <p:nvPr/>
            </p:nvSpPr>
            <p:spPr>
              <a:xfrm>
                <a:off x="420330" y="2592436"/>
                <a:ext cx="8571270" cy="220816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000" b="1" dirty="0">
                    <a:solidFill>
                      <a:schemeClr val="tx1"/>
                    </a:solidFill>
                  </a:rPr>
                  <a:t>Unconfined Beams:</a:t>
                </a:r>
              </a:p>
              <a:p>
                <a:r>
                  <a:rPr lang="en-US" sz="2000" dirty="0">
                    <a:solidFill>
                      <a:schemeClr val="tx1"/>
                    </a:solidFill>
                  </a:rPr>
                  <a:t>Splitting failure only</a:t>
                </a:r>
              </a:p>
              <a:p>
                <a14:m>
                  <m:oMath xmlns:m="http://schemas.openxmlformats.org/officeDocument/2006/math">
                    <m:sSubSup>
                      <m:sSubSupPr>
                        <m:ctrlPr>
                          <a:rPr lang="en-US" sz="2000" i="1" dirty="0" smtClean="0">
                            <a:solidFill>
                              <a:schemeClr val="tx1"/>
                            </a:solidFill>
                            <a:latin typeface="Cambria Math" panose="02040503050406030204" pitchFamily="18" charset="0"/>
                          </a:rPr>
                        </m:ctrlPr>
                      </m:sSubSupPr>
                      <m:e>
                        <m:r>
                          <a:rPr lang="en-US" sz="2000" b="0" i="1" dirty="0" smtClean="0">
                            <a:solidFill>
                              <a:schemeClr val="tx1"/>
                            </a:solidFill>
                            <a:latin typeface="Cambria Math" panose="02040503050406030204" pitchFamily="18" charset="0"/>
                          </a:rPr>
                          <m:t>𝑓</m:t>
                        </m:r>
                      </m:e>
                      <m:sub>
                        <m:r>
                          <a:rPr lang="en-US" sz="2000" b="0" i="1" dirty="0" smtClean="0">
                            <a:solidFill>
                              <a:schemeClr val="tx1"/>
                            </a:solidFill>
                            <a:latin typeface="Cambria Math" panose="02040503050406030204" pitchFamily="18" charset="0"/>
                          </a:rPr>
                          <m:t>𝑐</m:t>
                        </m:r>
                      </m:sub>
                      <m:sup>
                        <m:r>
                          <a:rPr lang="en-US" sz="2000" b="0" i="1" dirty="0" smtClean="0">
                            <a:solidFill>
                              <a:schemeClr val="tx1"/>
                            </a:solidFill>
                            <a:latin typeface="Cambria Math" panose="02040503050406030204" pitchFamily="18" charset="0"/>
                          </a:rPr>
                          <m:t>′</m:t>
                        </m:r>
                      </m:sup>
                    </m:sSubSup>
                  </m:oMath>
                </a14:m>
                <a:r>
                  <a:rPr lang="en-US" sz="2000" dirty="0">
                    <a:solidFill>
                      <a:schemeClr val="tx1"/>
                    </a:solidFill>
                  </a:rPr>
                  <a:t> is best represented by </a:t>
                </a:r>
                <a14:m>
                  <m:oMath xmlns:m="http://schemas.openxmlformats.org/officeDocument/2006/math">
                    <m:rad>
                      <m:radPr>
                        <m:ctrlPr>
                          <a:rPr lang="en-US" sz="2000" i="1" dirty="0" smtClean="0">
                            <a:solidFill>
                              <a:schemeClr val="tx1"/>
                            </a:solidFill>
                            <a:latin typeface="Cambria Math" panose="02040503050406030204" pitchFamily="18" charset="0"/>
                          </a:rPr>
                        </m:ctrlPr>
                      </m:radPr>
                      <m:deg>
                        <m:r>
                          <m:rPr>
                            <m:brk m:alnAt="7"/>
                          </m:rPr>
                          <a:rPr lang="en-US" sz="2000" b="0" i="1" dirty="0" smtClean="0">
                            <a:solidFill>
                              <a:schemeClr val="tx1"/>
                            </a:solidFill>
                            <a:latin typeface="Cambria Math" panose="02040503050406030204" pitchFamily="18" charset="0"/>
                          </a:rPr>
                          <m:t>4</m:t>
                        </m:r>
                      </m:deg>
                      <m:e>
                        <m:sSubSup>
                          <m:sSubSupPr>
                            <m:ctrlPr>
                              <a:rPr lang="en-US" sz="2000" i="1" dirty="0">
                                <a:solidFill>
                                  <a:schemeClr val="tx1"/>
                                </a:solidFill>
                                <a:latin typeface="Cambria Math" panose="02040503050406030204" pitchFamily="18" charset="0"/>
                              </a:rPr>
                            </m:ctrlPr>
                          </m:sSubSupPr>
                          <m:e>
                            <m:r>
                              <a:rPr lang="en-US" sz="2000" i="1" dirty="0">
                                <a:solidFill>
                                  <a:schemeClr val="tx1"/>
                                </a:solidFill>
                                <a:latin typeface="Cambria Math" panose="02040503050406030204" pitchFamily="18" charset="0"/>
                              </a:rPr>
                              <m:t>𝑓</m:t>
                            </m:r>
                          </m:e>
                          <m:sub>
                            <m:r>
                              <a:rPr lang="en-US" sz="2000" i="1" dirty="0">
                                <a:solidFill>
                                  <a:schemeClr val="tx1"/>
                                </a:solidFill>
                                <a:latin typeface="Cambria Math" panose="02040503050406030204" pitchFamily="18" charset="0"/>
                              </a:rPr>
                              <m:t>𝑐</m:t>
                            </m:r>
                          </m:sub>
                          <m:sup>
                            <m:r>
                              <a:rPr lang="en-US" sz="2000" i="1" dirty="0">
                                <a:solidFill>
                                  <a:schemeClr val="tx1"/>
                                </a:solidFill>
                                <a:latin typeface="Cambria Math" panose="02040503050406030204" pitchFamily="18" charset="0"/>
                              </a:rPr>
                              <m:t>′</m:t>
                            </m:r>
                          </m:sup>
                        </m:sSubSup>
                      </m:e>
                    </m:rad>
                  </m:oMath>
                </a14:m>
                <a:endParaRPr lang="en-US" sz="2000" dirty="0">
                  <a:solidFill>
                    <a:schemeClr val="tx1"/>
                  </a:solidFill>
                </a:endParaRPr>
              </a:p>
              <a:p>
                <a:r>
                  <a:rPr lang="en-US" sz="2000" dirty="0">
                    <a:solidFill>
                      <a:schemeClr val="tx1"/>
                    </a:solidFill>
                  </a:rPr>
                  <a:t>No difference between ASTM A615 and A1035 longitudinal bars </a:t>
                </a:r>
              </a:p>
            </p:txBody>
          </p:sp>
        </mc:Choice>
        <mc:Fallback xmlns="">
          <p:sp>
            <p:nvSpPr>
              <p:cNvPr id="13" name="Content Placeholder 2">
                <a:extLst>
                  <a:ext uri="{FF2B5EF4-FFF2-40B4-BE49-F238E27FC236}">
                    <a16:creationId xmlns:a16="http://schemas.microsoft.com/office/drawing/2014/main" id="{02E6DEE5-CC2E-4E41-99B4-BC30C28C0A6D}"/>
                  </a:ext>
                </a:extLst>
              </p:cNvPr>
              <p:cNvSpPr txBox="1">
                <a:spLocks noRot="1" noChangeAspect="1" noMove="1" noResize="1" noEditPoints="1" noAdjustHandles="1" noChangeArrowheads="1" noChangeShapeType="1" noTextEdit="1"/>
              </p:cNvSpPr>
              <p:nvPr/>
            </p:nvSpPr>
            <p:spPr>
              <a:xfrm>
                <a:off x="420330" y="2592436"/>
                <a:ext cx="8571270" cy="2208164"/>
              </a:xfrm>
              <a:prstGeom prst="rect">
                <a:avLst/>
              </a:prstGeom>
              <a:blipFill>
                <a:blip r:embed="rId3"/>
                <a:stretch>
                  <a:fillRect l="-782" t="-1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F2F657EE-AB42-43CF-83A5-224E7F1CDC13}"/>
                  </a:ext>
                </a:extLst>
              </p:cNvPr>
              <p:cNvSpPr txBox="1">
                <a:spLocks/>
              </p:cNvSpPr>
              <p:nvPr/>
            </p:nvSpPr>
            <p:spPr>
              <a:xfrm>
                <a:off x="420330" y="1384661"/>
                <a:ext cx="5218470" cy="135853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000" b="1" dirty="0">
                    <a:solidFill>
                      <a:schemeClr val="tx1"/>
                    </a:solidFill>
                  </a:rPr>
                  <a:t>Slabs:</a:t>
                </a:r>
              </a:p>
              <a:p>
                <a:r>
                  <a:rPr lang="en-US" sz="2000" dirty="0">
                    <a:solidFill>
                      <a:schemeClr val="tx1"/>
                    </a:solidFill>
                  </a:rPr>
                  <a:t>Full bar strength achieved when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𝑙</m:t>
                        </m:r>
                      </m:e>
                      <m:sub>
                        <m:r>
                          <a:rPr lang="en-US" sz="2000" b="0" i="1" smtClean="0">
                            <a:solidFill>
                              <a:schemeClr val="tx1"/>
                            </a:solidFill>
                            <a:latin typeface="Cambria Math" panose="02040503050406030204" pitchFamily="18" charset="0"/>
                          </a:rPr>
                          <m:t>𝑠</m:t>
                        </m:r>
                      </m:sub>
                    </m:sSub>
                    <m:r>
                      <a:rPr lang="en-US" sz="2000" b="0" i="1" smtClean="0">
                        <a:solidFill>
                          <a:schemeClr val="tx1"/>
                        </a:solidFill>
                        <a:latin typeface="Cambria Math" panose="02040503050406030204" pitchFamily="18" charset="0"/>
                      </a:rPr>
                      <m:t>&gt;60</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𝑑</m:t>
                        </m:r>
                      </m:e>
                      <m:sub>
                        <m:r>
                          <a:rPr lang="en-US" sz="2000" b="0" i="1" smtClean="0">
                            <a:solidFill>
                              <a:schemeClr val="tx1"/>
                            </a:solidFill>
                            <a:latin typeface="Cambria Math" panose="02040503050406030204" pitchFamily="18" charset="0"/>
                          </a:rPr>
                          <m:t>𝑏</m:t>
                        </m:r>
                      </m:sub>
                    </m:sSub>
                  </m:oMath>
                </a14:m>
                <a:endParaRPr lang="en-US" sz="2000" dirty="0">
                  <a:solidFill>
                    <a:schemeClr val="tx1"/>
                  </a:solidFill>
                </a:endParaRPr>
              </a:p>
            </p:txBody>
          </p:sp>
        </mc:Choice>
        <mc:Fallback xmlns="">
          <p:sp>
            <p:nvSpPr>
              <p:cNvPr id="15" name="Content Placeholder 2">
                <a:extLst>
                  <a:ext uri="{FF2B5EF4-FFF2-40B4-BE49-F238E27FC236}">
                    <a16:creationId xmlns:a16="http://schemas.microsoft.com/office/drawing/2014/main" id="{F2F657EE-AB42-43CF-83A5-224E7F1CDC13}"/>
                  </a:ext>
                </a:extLst>
              </p:cNvPr>
              <p:cNvSpPr txBox="1">
                <a:spLocks noRot="1" noChangeAspect="1" noMove="1" noResize="1" noEditPoints="1" noAdjustHandles="1" noChangeArrowheads="1" noChangeShapeType="1" noTextEdit="1"/>
              </p:cNvSpPr>
              <p:nvPr/>
            </p:nvSpPr>
            <p:spPr>
              <a:xfrm>
                <a:off x="420330" y="1384661"/>
                <a:ext cx="5218470" cy="1358539"/>
              </a:xfrm>
              <a:prstGeom prst="rect">
                <a:avLst/>
              </a:prstGeom>
              <a:blipFill>
                <a:blip r:embed="rId4"/>
                <a:stretch>
                  <a:fillRect l="-1285" t="-2242"/>
                </a:stretch>
              </a:blipFill>
            </p:spPr>
            <p:txBody>
              <a:bodyPr/>
              <a:lstStyle/>
              <a:p>
                <a:r>
                  <a:rPr lang="en-US">
                    <a:noFill/>
                  </a:rPr>
                  <a:t> </a:t>
                </a:r>
              </a:p>
            </p:txBody>
          </p:sp>
        </mc:Fallback>
      </mc:AlternateContent>
    </p:spTree>
    <p:extLst>
      <p:ext uri="{BB962C8B-B14F-4D97-AF65-F5344CB8AC3E}">
        <p14:creationId xmlns:p14="http://schemas.microsoft.com/office/powerpoint/2010/main" val="4007928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1E79DA-A715-4B59-A80A-40F8B4737133}"/>
              </a:ext>
            </a:extLst>
          </p:cNvPr>
          <p:cNvGrpSpPr/>
          <p:nvPr/>
        </p:nvGrpSpPr>
        <p:grpSpPr>
          <a:xfrm>
            <a:off x="0" y="0"/>
            <a:ext cx="9144000" cy="1057011"/>
            <a:chOff x="0" y="0"/>
            <a:chExt cx="9144000" cy="1057011"/>
          </a:xfrm>
        </p:grpSpPr>
        <p:sp>
          <p:nvSpPr>
            <p:cNvPr id="6" name="TextBox 5">
              <a:extLst>
                <a:ext uri="{FF2B5EF4-FFF2-40B4-BE49-F238E27FC236}">
                  <a16:creationId xmlns:a16="http://schemas.microsoft.com/office/drawing/2014/main" id="{9D646A59-E860-4BDC-B402-65DD0BC9C304}"/>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AF9E0172-5590-496D-BCB8-98148D4CA1D7}"/>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72FFFA3-9697-4C8B-A441-E04612661DCE}"/>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B075E97-6474-4567-921F-5C4C587AAE92}"/>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407AF8ED-90D3-45DB-B2CE-FCABF805CF71}"/>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05E3F994-DF26-480E-81A5-479D6B2D4C98}"/>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p:sp>
        <p:nvSpPr>
          <p:cNvPr id="12" name="Title 1">
            <a:extLst>
              <a:ext uri="{FF2B5EF4-FFF2-40B4-BE49-F238E27FC236}">
                <a16:creationId xmlns:a16="http://schemas.microsoft.com/office/drawing/2014/main" id="{3DADFBEF-56AD-408E-A461-676A26890901}"/>
              </a:ext>
            </a:extLst>
          </p:cNvPr>
          <p:cNvSpPr txBox="1">
            <a:spLocks/>
          </p:cNvSpPr>
          <p:nvPr/>
        </p:nvSpPr>
        <p:spPr>
          <a:xfrm>
            <a:off x="491490" y="548640"/>
            <a:ext cx="7989752" cy="508371"/>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Bond model - Unconfined</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74FA48F-7691-4E20-8675-253FE327AC7A}"/>
                  </a:ext>
                </a:extLst>
              </p:cNvPr>
              <p:cNvSpPr/>
              <p:nvPr/>
            </p:nvSpPr>
            <p:spPr>
              <a:xfrm>
                <a:off x="2968578" y="2693885"/>
                <a:ext cx="3035575" cy="8196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𝑏𝑐</m:t>
                          </m:r>
                        </m:sub>
                      </m:sSub>
                      <m:r>
                        <a:rPr lang="en-US" sz="2000" i="0">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𝑓</m:t>
                                  </m:r>
                                </m:e>
                                <m:sub>
                                  <m:r>
                                    <a:rPr lang="en-US" sz="2000" i="1">
                                      <a:latin typeface="Cambria Math" panose="02040503050406030204" pitchFamily="18" charset="0"/>
                                    </a:rPr>
                                    <m:t>𝑐</m:t>
                                  </m:r>
                                </m:sub>
                                <m:sup>
                                  <m:r>
                                    <a:rPr lang="en-US" sz="2000" i="0">
                                      <a:latin typeface="Cambria Math" panose="02040503050406030204" pitchFamily="18" charset="0"/>
                                    </a:rPr>
                                    <m:t>′</m:t>
                                  </m:r>
                                </m:sup>
                              </m:sSubSup>
                            </m:e>
                          </m:d>
                        </m:e>
                        <m:sup>
                          <m:r>
                            <a:rPr lang="en-US" sz="2000" i="1">
                              <a:latin typeface="Cambria Math" panose="02040503050406030204" pitchFamily="18" charset="0"/>
                            </a:rPr>
                            <m:t>𝑥</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rPr>
                                        <m:t>𝑠</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1">
                              <a:latin typeface="Cambria Math" panose="02040503050406030204" pitchFamily="18" charset="0"/>
                            </a:rPr>
                            <m:t>𝑦</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𝑠𝑜</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1">
                              <a:latin typeface="Cambria Math" panose="02040503050406030204" pitchFamily="18" charset="0"/>
                            </a:rPr>
                            <m:t>𝑧</m:t>
                          </m:r>
                        </m:sup>
                      </m:sSup>
                    </m:oMath>
                  </m:oMathPara>
                </a14:m>
                <a:endParaRPr lang="en-US" sz="2000" dirty="0"/>
              </a:p>
            </p:txBody>
          </p:sp>
        </mc:Choice>
        <mc:Fallback xmlns="">
          <p:sp>
            <p:nvSpPr>
              <p:cNvPr id="13" name="Rectangle 12">
                <a:extLst>
                  <a:ext uri="{FF2B5EF4-FFF2-40B4-BE49-F238E27FC236}">
                    <a16:creationId xmlns:a16="http://schemas.microsoft.com/office/drawing/2014/main" id="{874FA48F-7691-4E20-8675-253FE327AC7A}"/>
                  </a:ext>
                </a:extLst>
              </p:cNvPr>
              <p:cNvSpPr>
                <a:spLocks noRot="1" noChangeAspect="1" noMove="1" noResize="1" noEditPoints="1" noAdjustHandles="1" noChangeArrowheads="1" noChangeShapeType="1" noTextEdit="1"/>
              </p:cNvSpPr>
              <p:nvPr/>
            </p:nvSpPr>
            <p:spPr>
              <a:xfrm>
                <a:off x="2968578" y="2693885"/>
                <a:ext cx="3035575" cy="81964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48ABAEA9-0E45-49A7-865D-FE72B493AF67}"/>
                  </a:ext>
                </a:extLst>
              </p:cNvPr>
              <p:cNvSpPr/>
              <p:nvPr/>
            </p:nvSpPr>
            <p:spPr>
              <a:xfrm>
                <a:off x="2893641" y="4745975"/>
                <a:ext cx="3661515" cy="849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𝑏𝑐</m:t>
                          </m:r>
                        </m:sub>
                      </m:sSub>
                      <m:r>
                        <a:rPr lang="en-US" sz="2000" i="0">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𝑓</m:t>
                                  </m:r>
                                </m:e>
                                <m:sub>
                                  <m:r>
                                    <a:rPr lang="en-US" sz="2000" i="1">
                                      <a:latin typeface="Cambria Math" panose="02040503050406030204" pitchFamily="18" charset="0"/>
                                    </a:rPr>
                                    <m:t>𝑐</m:t>
                                  </m:r>
                                </m:sub>
                                <m:sup>
                                  <m:r>
                                    <a:rPr lang="en-US" sz="2000" i="0">
                                      <a:latin typeface="Cambria Math" panose="02040503050406030204" pitchFamily="18" charset="0"/>
                                    </a:rPr>
                                    <m:t>′</m:t>
                                  </m:r>
                                </m:sup>
                              </m:sSubSup>
                            </m:e>
                          </m:d>
                        </m:e>
                        <m:sup>
                          <m:r>
                            <a:rPr lang="en-US" sz="2000" i="0">
                              <a:latin typeface="Cambria Math" panose="02040503050406030204" pitchFamily="18" charset="0"/>
                            </a:rPr>
                            <m:t>0.25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rPr>
                                        <m:t>𝑠</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0">
                              <a:latin typeface="Cambria Math" panose="02040503050406030204" pitchFamily="18" charset="0"/>
                            </a:rPr>
                            <m:t>0.5</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𝑠𝑜</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𝑏</m:t>
                                      </m:r>
                                    </m:sub>
                                  </m:sSub>
                                </m:den>
                              </m:f>
                            </m:e>
                          </m:d>
                        </m:e>
                        <m:sup>
                          <m:r>
                            <a:rPr lang="en-US" sz="2000" i="0">
                              <a:latin typeface="Cambria Math" panose="02040503050406030204" pitchFamily="18" charset="0"/>
                            </a:rPr>
                            <m:t>0.25</m:t>
                          </m:r>
                        </m:sup>
                      </m:sSup>
                    </m:oMath>
                  </m:oMathPara>
                </a14:m>
                <a:endParaRPr lang="en-US" sz="2000" dirty="0"/>
              </a:p>
            </p:txBody>
          </p:sp>
        </mc:Choice>
        <mc:Fallback xmlns="">
          <p:sp>
            <p:nvSpPr>
              <p:cNvPr id="15" name="Rectangle 14">
                <a:extLst>
                  <a:ext uri="{FF2B5EF4-FFF2-40B4-BE49-F238E27FC236}">
                    <a16:creationId xmlns:a16="http://schemas.microsoft.com/office/drawing/2014/main" id="{48ABAEA9-0E45-49A7-865D-FE72B493AF67}"/>
                  </a:ext>
                </a:extLst>
              </p:cNvPr>
              <p:cNvSpPr>
                <a:spLocks noRot="1" noChangeAspect="1" noMove="1" noResize="1" noEditPoints="1" noAdjustHandles="1" noChangeArrowheads="1" noChangeShapeType="1" noTextEdit="1"/>
              </p:cNvSpPr>
              <p:nvPr/>
            </p:nvSpPr>
            <p:spPr>
              <a:xfrm>
                <a:off x="2893641" y="4745975"/>
                <a:ext cx="3661515" cy="849079"/>
              </a:xfrm>
              <a:prstGeom prst="rect">
                <a:avLst/>
              </a:prstGeom>
              <a:blipFill>
                <a:blip r:embed="rId3"/>
                <a:stretch>
                  <a:fillRect/>
                </a:stretch>
              </a:blipFill>
            </p:spPr>
            <p:txBody>
              <a:bodyPr/>
              <a:lstStyle/>
              <a:p>
                <a:r>
                  <a:rPr lang="en-US">
                    <a:noFill/>
                  </a:rPr>
                  <a:t> </a:t>
                </a:r>
              </a:p>
            </p:txBody>
          </p:sp>
        </mc:Fallback>
      </mc:AlternateContent>
      <p:sp>
        <p:nvSpPr>
          <p:cNvPr id="16" name="Arrow: Down 15">
            <a:extLst>
              <a:ext uri="{FF2B5EF4-FFF2-40B4-BE49-F238E27FC236}">
                <a16:creationId xmlns:a16="http://schemas.microsoft.com/office/drawing/2014/main" id="{E87BDCE2-3DCB-449E-A05A-14DFCBB0C703}"/>
              </a:ext>
            </a:extLst>
          </p:cNvPr>
          <p:cNvSpPr/>
          <p:nvPr/>
        </p:nvSpPr>
        <p:spPr>
          <a:xfrm>
            <a:off x="4419598" y="3962400"/>
            <a:ext cx="304801" cy="368920"/>
          </a:xfrm>
          <a:prstGeom prst="downArrow">
            <a:avLst/>
          </a:prstGeom>
          <a:solidFill>
            <a:srgbClr val="FEBF62"/>
          </a:solidFill>
          <a:ln>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06EEB63-713F-4FC7-A88F-C8F8FE06207C}"/>
              </a:ext>
            </a:extLst>
          </p:cNvPr>
          <p:cNvSpPr txBox="1">
            <a:spLocks/>
          </p:cNvSpPr>
          <p:nvPr/>
        </p:nvSpPr>
        <p:spPr>
          <a:xfrm>
            <a:off x="2561689" y="1361070"/>
            <a:ext cx="4020621" cy="44976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b="1" dirty="0">
                <a:solidFill>
                  <a:schemeClr val="tx1"/>
                </a:solidFill>
              </a:rPr>
              <a:t>Nonlinear Regression Analysis</a:t>
            </a:r>
            <a:endParaRPr lang="en-US" sz="2000" dirty="0">
              <a:solidFill>
                <a:schemeClr val="tx1"/>
              </a:solidFill>
            </a:endParaRPr>
          </a:p>
        </p:txBody>
      </p:sp>
      <p:sp>
        <p:nvSpPr>
          <p:cNvPr id="20" name="Arrow: Down 19">
            <a:extLst>
              <a:ext uri="{FF2B5EF4-FFF2-40B4-BE49-F238E27FC236}">
                <a16:creationId xmlns:a16="http://schemas.microsoft.com/office/drawing/2014/main" id="{B29C3758-E9C0-42AD-8530-9D21E83FCF4E}"/>
              </a:ext>
            </a:extLst>
          </p:cNvPr>
          <p:cNvSpPr/>
          <p:nvPr/>
        </p:nvSpPr>
        <p:spPr>
          <a:xfrm>
            <a:off x="4411980" y="2041029"/>
            <a:ext cx="304801" cy="368920"/>
          </a:xfrm>
          <a:prstGeom prst="downArrow">
            <a:avLst/>
          </a:prstGeom>
          <a:solidFill>
            <a:srgbClr val="FEBF62"/>
          </a:solidFill>
          <a:ln>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093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B9FB9-2D35-414A-BB94-78F945CAEE6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00200" y="1436066"/>
            <a:ext cx="5486400" cy="3974134"/>
          </a:xfrm>
          <a:prstGeom prst="rect">
            <a:avLst/>
          </a:prstGeom>
        </p:spPr>
      </p:pic>
      <p:grpSp>
        <p:nvGrpSpPr>
          <p:cNvPr id="5" name="Group 4">
            <a:extLst>
              <a:ext uri="{FF2B5EF4-FFF2-40B4-BE49-F238E27FC236}">
                <a16:creationId xmlns:a16="http://schemas.microsoft.com/office/drawing/2014/main" id="{E31E79DA-A715-4B59-A80A-40F8B4737133}"/>
              </a:ext>
            </a:extLst>
          </p:cNvPr>
          <p:cNvGrpSpPr/>
          <p:nvPr/>
        </p:nvGrpSpPr>
        <p:grpSpPr>
          <a:xfrm>
            <a:off x="0" y="0"/>
            <a:ext cx="9144000" cy="1057011"/>
            <a:chOff x="0" y="0"/>
            <a:chExt cx="9144000" cy="1057011"/>
          </a:xfrm>
        </p:grpSpPr>
        <p:sp>
          <p:nvSpPr>
            <p:cNvPr id="6" name="TextBox 5">
              <a:extLst>
                <a:ext uri="{FF2B5EF4-FFF2-40B4-BE49-F238E27FC236}">
                  <a16:creationId xmlns:a16="http://schemas.microsoft.com/office/drawing/2014/main" id="{9D646A59-E860-4BDC-B402-65DD0BC9C304}"/>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AF9E0172-5590-496D-BCB8-98148D4CA1D7}"/>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72FFFA3-9697-4C8B-A441-E04612661DCE}"/>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B075E97-6474-4567-921F-5C4C587AAE92}"/>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407AF8ED-90D3-45DB-B2CE-FCABF805CF71}"/>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05E3F994-DF26-480E-81A5-479D6B2D4C98}"/>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p:sp>
        <p:nvSpPr>
          <p:cNvPr id="12" name="Title 1">
            <a:extLst>
              <a:ext uri="{FF2B5EF4-FFF2-40B4-BE49-F238E27FC236}">
                <a16:creationId xmlns:a16="http://schemas.microsoft.com/office/drawing/2014/main" id="{3DADFBEF-56AD-408E-A461-676A26890901}"/>
              </a:ext>
            </a:extLst>
          </p:cNvPr>
          <p:cNvSpPr txBox="1">
            <a:spLocks/>
          </p:cNvSpPr>
          <p:nvPr/>
        </p:nvSpPr>
        <p:spPr>
          <a:xfrm>
            <a:off x="491490" y="548640"/>
            <a:ext cx="7989752" cy="508371"/>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Bond model - </a:t>
            </a:r>
            <a:r>
              <a:rPr lang="en-US" dirty="0" err="1"/>
              <a:t>COnfined</a:t>
            </a:r>
            <a:endParaRPr lang="en-US" dirty="0"/>
          </a:p>
        </p:txBody>
      </p:sp>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BCE5BE89-BAEA-4A58-B84A-742F75B5B03E}"/>
                  </a:ext>
                </a:extLst>
              </p:cNvPr>
              <p:cNvSpPr txBox="1">
                <a:spLocks/>
              </p:cNvSpPr>
              <p:nvPr/>
            </p:nvSpPr>
            <p:spPr>
              <a:xfrm>
                <a:off x="3376667" y="5496480"/>
                <a:ext cx="2742935" cy="1198581"/>
              </a:xfrm>
              <a:prstGeom prst="rect">
                <a:avLst/>
              </a:prstGeom>
              <a:ln w="28575">
                <a:noFill/>
              </a:ln>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𝑏𝑠</m:t>
                          </m:r>
                        </m:sub>
                      </m:sSub>
                      <m:r>
                        <a:rPr lang="en-US" sz="2000" b="0" i="1" smtClean="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d>
                            <m:dPr>
                              <m:ctrlPr>
                                <a:rPr lang="en-US" sz="2000" i="1">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𝐴</m:t>
                                      </m:r>
                                    </m:e>
                                    <m:sub>
                                      <m:r>
                                        <a:rPr lang="en-US" sz="2000" i="1">
                                          <a:solidFill>
                                            <a:schemeClr val="tx1"/>
                                          </a:solidFill>
                                          <a:latin typeface="Cambria Math" panose="02040503050406030204" pitchFamily="18" charset="0"/>
                                        </a:rPr>
                                        <m:t>𝑡</m:t>
                                      </m:r>
                                    </m:sub>
                                  </m:sSub>
                                  <m:r>
                                    <a:rPr lang="en-US" sz="2000" i="1">
                                      <a:solidFill>
                                        <a:schemeClr val="tx1"/>
                                      </a:solidFill>
                                      <a:latin typeface="Cambria Math" panose="02040503050406030204" pitchFamily="18" charset="0"/>
                                    </a:rPr>
                                    <m:t>𝑁</m:t>
                                  </m:r>
                                </m:e>
                                <m:sub>
                                  <m:r>
                                    <a:rPr lang="en-US" sz="2000" i="1">
                                      <a:solidFill>
                                        <a:schemeClr val="tx1"/>
                                      </a:solidFill>
                                      <a:latin typeface="Cambria Math" panose="02040503050406030204" pitchFamily="18" charset="0"/>
                                    </a:rPr>
                                    <m:t>𝑙</m:t>
                                  </m:r>
                                </m:sub>
                              </m:sSub>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𝑓</m:t>
                                  </m:r>
                                </m:e>
                                <m:sub>
                                  <m:r>
                                    <a:rPr lang="en-US" sz="2000" i="1">
                                      <a:solidFill>
                                        <a:schemeClr val="tx1"/>
                                      </a:solidFill>
                                      <a:latin typeface="Cambria Math" panose="02040503050406030204" pitchFamily="18" charset="0"/>
                                    </a:rPr>
                                    <m:t>𝑦𝑡</m:t>
                                  </m:r>
                                </m:sub>
                              </m:sSub>
                            </m:e>
                          </m:d>
                        </m:num>
                        <m:den>
                          <m:sSub>
                            <m:sSubPr>
                              <m:ctrlPr>
                                <a:rPr lang="en-US" sz="2000" i="1">
                                  <a:solidFill>
                                    <a:schemeClr val="tx1"/>
                                  </a:solidFill>
                                  <a:latin typeface="Cambria Math" panose="02040503050406030204" pitchFamily="18" charset="0"/>
                                </a:rPr>
                              </m:ctrlPr>
                            </m:sSub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𝐴</m:t>
                                  </m:r>
                                </m:e>
                                <m:sub>
                                  <m:r>
                                    <a:rPr lang="en-US" sz="2000" i="1">
                                      <a:solidFill>
                                        <a:schemeClr val="tx1"/>
                                      </a:solidFill>
                                      <a:latin typeface="Cambria Math" panose="02040503050406030204" pitchFamily="18" charset="0"/>
                                    </a:rPr>
                                    <m:t>𝑏</m:t>
                                  </m:r>
                                </m:sub>
                              </m:sSub>
                              <m:r>
                                <a:rPr lang="en-US" sz="2000" i="1">
                                  <a:solidFill>
                                    <a:schemeClr val="tx1"/>
                                  </a:solidFill>
                                  <a:latin typeface="Cambria Math" panose="02040503050406030204" pitchFamily="18" charset="0"/>
                                </a:rPr>
                                <m:t>𝑁</m:t>
                              </m:r>
                            </m:e>
                            <m:sub>
                              <m:r>
                                <a:rPr lang="en-US" sz="2000" i="1">
                                  <a:solidFill>
                                    <a:schemeClr val="tx1"/>
                                  </a:solidFill>
                                  <a:latin typeface="Cambria Math" panose="02040503050406030204" pitchFamily="18" charset="0"/>
                                </a:rPr>
                                <m:t>𝑏</m:t>
                              </m:r>
                            </m:sub>
                          </m:sSub>
                        </m:den>
                      </m:f>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𝑁</m:t>
                                  </m:r>
                                </m:e>
                                <m:sub>
                                  <m:r>
                                    <a:rPr lang="en-US" sz="2000" i="1">
                                      <a:solidFill>
                                        <a:schemeClr val="tx1"/>
                                      </a:solidFill>
                                      <a:latin typeface="Cambria Math" panose="02040503050406030204" pitchFamily="18" charset="0"/>
                                    </a:rPr>
                                    <m:t>𝑠</m:t>
                                  </m:r>
                                </m:sub>
                              </m:sSub>
                            </m:num>
                            <m:den>
                              <m:r>
                                <a:rPr lang="en-US" sz="2000" i="1">
                                  <a:solidFill>
                                    <a:schemeClr val="tx1"/>
                                  </a:solidFill>
                                  <a:latin typeface="Cambria Math" panose="02040503050406030204" pitchFamily="18" charset="0"/>
                                </a:rPr>
                                <m:t>2</m:t>
                              </m:r>
                            </m:den>
                          </m:f>
                        </m:e>
                      </m:d>
                    </m:oMath>
                  </m:oMathPara>
                </a14:m>
                <a:endParaRPr lang="en-US" sz="2000" dirty="0">
                  <a:solidFill>
                    <a:schemeClr val="tx1"/>
                  </a:solidFill>
                </a:endParaRPr>
              </a:p>
            </p:txBody>
          </p:sp>
        </mc:Choice>
        <mc:Fallback xmlns="">
          <p:sp>
            <p:nvSpPr>
              <p:cNvPr id="14" name="Content Placeholder 2">
                <a:extLst>
                  <a:ext uri="{FF2B5EF4-FFF2-40B4-BE49-F238E27FC236}">
                    <a16:creationId xmlns:a16="http://schemas.microsoft.com/office/drawing/2014/main" id="{BCE5BE89-BAEA-4A58-B84A-742F75B5B03E}"/>
                  </a:ext>
                </a:extLst>
              </p:cNvPr>
              <p:cNvSpPr txBox="1">
                <a:spLocks noRot="1" noChangeAspect="1" noMove="1" noResize="1" noEditPoints="1" noAdjustHandles="1" noChangeArrowheads="1" noChangeShapeType="1" noTextEdit="1"/>
              </p:cNvSpPr>
              <p:nvPr/>
            </p:nvSpPr>
            <p:spPr>
              <a:xfrm>
                <a:off x="3376667" y="5496480"/>
                <a:ext cx="2742935" cy="1198581"/>
              </a:xfrm>
              <a:prstGeom prst="rect">
                <a:avLst/>
              </a:prstGeom>
              <a:blipFill>
                <a:blip r:embed="rId3"/>
                <a:stretch>
                  <a:fillRect/>
                </a:stretch>
              </a:blipFill>
              <a:ln w="28575">
                <a:noFill/>
              </a:ln>
            </p:spPr>
            <p:txBody>
              <a:bodyPr/>
              <a:lstStyle/>
              <a:p>
                <a:r>
                  <a:rPr lang="en-US">
                    <a:noFill/>
                  </a:rPr>
                  <a:t> </a:t>
                </a:r>
              </a:p>
            </p:txBody>
          </p:sp>
        </mc:Fallback>
      </mc:AlternateContent>
      <p:sp>
        <p:nvSpPr>
          <p:cNvPr id="17" name="Arrow: Down 16">
            <a:extLst>
              <a:ext uri="{FF2B5EF4-FFF2-40B4-BE49-F238E27FC236}">
                <a16:creationId xmlns:a16="http://schemas.microsoft.com/office/drawing/2014/main" id="{93D8FA75-C88B-4582-9CF1-6F44817E09D2}"/>
              </a:ext>
            </a:extLst>
          </p:cNvPr>
          <p:cNvSpPr/>
          <p:nvPr/>
        </p:nvSpPr>
        <p:spPr>
          <a:xfrm>
            <a:off x="4595735" y="5334000"/>
            <a:ext cx="304801" cy="368920"/>
          </a:xfrm>
          <a:prstGeom prst="downArrow">
            <a:avLst/>
          </a:prstGeom>
          <a:solidFill>
            <a:srgbClr val="FEBF62"/>
          </a:solidFill>
          <a:ln>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A5D7BF2A-7CD3-4B67-80B0-A911B6A2DE04}"/>
              </a:ext>
            </a:extLst>
          </p:cNvPr>
          <p:cNvSpPr txBox="1">
            <a:spLocks/>
          </p:cNvSpPr>
          <p:nvPr/>
        </p:nvSpPr>
        <p:spPr>
          <a:xfrm>
            <a:off x="2819400" y="1143000"/>
            <a:ext cx="3857473" cy="43270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b="1" dirty="0">
                <a:solidFill>
                  <a:schemeClr val="tx1"/>
                </a:solidFill>
              </a:rPr>
              <a:t>Effective Confinement Model</a:t>
            </a:r>
            <a:endParaRPr lang="en-US" sz="2000" dirty="0">
              <a:solidFill>
                <a:schemeClr val="tx1"/>
              </a:solidFill>
            </a:endParaRPr>
          </a:p>
        </p:txBody>
      </p:sp>
    </p:spTree>
    <p:extLst>
      <p:ext uri="{BB962C8B-B14F-4D97-AF65-F5344CB8AC3E}">
        <p14:creationId xmlns:p14="http://schemas.microsoft.com/office/powerpoint/2010/main" val="1015342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26779705-6C0D-481D-9607-4C5F06B1380E}"/>
              </a:ext>
            </a:extLst>
          </p:cNvPr>
          <p:cNvSpPr txBox="1">
            <a:spLocks/>
          </p:cNvSpPr>
          <p:nvPr/>
        </p:nvSpPr>
        <p:spPr>
          <a:xfrm>
            <a:off x="491490" y="548640"/>
            <a:ext cx="7989752" cy="508371"/>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Design expression</a:t>
            </a:r>
          </a:p>
        </p:txBody>
      </p:sp>
      <p:sp>
        <p:nvSpPr>
          <p:cNvPr id="9" name="Title 1">
            <a:extLst>
              <a:ext uri="{FF2B5EF4-FFF2-40B4-BE49-F238E27FC236}">
                <a16:creationId xmlns:a16="http://schemas.microsoft.com/office/drawing/2014/main" id="{183BA7F2-050F-468B-8CA3-5D0EA4EE4906}"/>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5CEC80CF-4210-4115-9EFD-515DF28122F3}"/>
                  </a:ext>
                </a:extLst>
              </p:cNvPr>
              <p:cNvSpPr txBox="1">
                <a:spLocks/>
              </p:cNvSpPr>
              <p:nvPr/>
            </p:nvSpPr>
            <p:spPr>
              <a:xfrm>
                <a:off x="682921" y="2291674"/>
                <a:ext cx="7762920" cy="930539"/>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𝑏</m:t>
                          </m:r>
                        </m:sub>
                      </m:sSub>
                      <m:r>
                        <a:rPr lang="en-US" sz="2800" i="1">
                          <a:solidFill>
                            <a:schemeClr val="tx1"/>
                          </a:solidFill>
                          <a:latin typeface="Cambria Math" panose="02040503050406030204" pitchFamily="18" charset="0"/>
                        </a:rPr>
                        <m:t>=</m:t>
                      </m:r>
                      <m:sSup>
                        <m:sSupPr>
                          <m:ctrlPr>
                            <a:rPr lang="en-US" sz="2800" i="1">
                              <a:solidFill>
                                <a:schemeClr val="tx1"/>
                              </a:solidFill>
                              <a:latin typeface="Cambria Math" panose="02040503050406030204" pitchFamily="18" charset="0"/>
                            </a:rPr>
                          </m:ctrlPr>
                        </m:sSupPr>
                        <m:e>
                          <m:d>
                            <m:dPr>
                              <m:ctrlPr>
                                <a:rPr lang="en-US" sz="2800" i="1">
                                  <a:solidFill>
                                    <a:schemeClr val="tx1"/>
                                  </a:solidFill>
                                  <a:latin typeface="Cambria Math" panose="02040503050406030204" pitchFamily="18" charset="0"/>
                                </a:rPr>
                              </m:ctrlPr>
                            </m:dPr>
                            <m:e>
                              <m:sSubSup>
                                <m:sSubSupPr>
                                  <m:ctrlPr>
                                    <a:rPr lang="en-US" sz="2800" i="1">
                                      <a:solidFill>
                                        <a:schemeClr val="tx1"/>
                                      </a:solidFill>
                                      <a:latin typeface="Cambria Math" panose="02040503050406030204" pitchFamily="18" charset="0"/>
                                    </a:rPr>
                                  </m:ctrlPr>
                                </m:sSubSup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𝑐</m:t>
                                  </m:r>
                                </m:sub>
                                <m:sup>
                                  <m:r>
                                    <a:rPr lang="en-US" sz="2800" i="1">
                                      <a:solidFill>
                                        <a:schemeClr val="tx1"/>
                                      </a:solidFill>
                                      <a:latin typeface="Cambria Math" panose="02040503050406030204" pitchFamily="18" charset="0"/>
                                    </a:rPr>
                                    <m:t>′</m:t>
                                  </m:r>
                                </m:sup>
                              </m:sSubSup>
                            </m:e>
                          </m:d>
                        </m:e>
                        <m:sup>
                          <m:r>
                            <a:rPr lang="en-US" sz="2800" i="1">
                              <a:solidFill>
                                <a:schemeClr val="tx1"/>
                              </a:solidFill>
                              <a:latin typeface="Cambria Math" panose="02040503050406030204" pitchFamily="18" charset="0"/>
                            </a:rPr>
                            <m:t>0.25</m:t>
                          </m:r>
                        </m:sup>
                      </m:sSup>
                      <m:sSup>
                        <m:sSupPr>
                          <m:ctrlPr>
                            <a:rPr lang="en-US" sz="2800" i="1">
                              <a:solidFill>
                                <a:schemeClr val="tx1"/>
                              </a:solidFill>
                              <a:latin typeface="Cambria Math" panose="02040503050406030204" pitchFamily="18" charset="0"/>
                            </a:rPr>
                          </m:ctrlPr>
                        </m:sSupPr>
                        <m:e>
                          <m:d>
                            <m:dPr>
                              <m:ctrlPr>
                                <a:rPr lang="en-US" sz="2800" i="1">
                                  <a:solidFill>
                                    <a:schemeClr val="tx1"/>
                                  </a:solidFill>
                                  <a:latin typeface="Cambria Math" panose="02040503050406030204" pitchFamily="18" charset="0"/>
                                </a:rPr>
                              </m:ctrlPr>
                            </m:dPr>
                            <m:e>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𝑙</m:t>
                                      </m:r>
                                    </m:e>
                                    <m:sub>
                                      <m:r>
                                        <a:rPr lang="en-US" sz="2800" i="1">
                                          <a:solidFill>
                                            <a:schemeClr val="tx1"/>
                                          </a:solidFill>
                                          <a:latin typeface="Cambria Math" panose="02040503050406030204" pitchFamily="18" charset="0"/>
                                        </a:rPr>
                                        <m:t>𝑠</m:t>
                                      </m:r>
                                    </m:sub>
                                  </m:sSub>
                                </m:num>
                                <m:den>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𝑑</m:t>
                                      </m:r>
                                    </m:e>
                                    <m:sub>
                                      <m:r>
                                        <a:rPr lang="en-US" sz="2800" i="1">
                                          <a:solidFill>
                                            <a:schemeClr val="tx1"/>
                                          </a:solidFill>
                                          <a:latin typeface="Cambria Math" panose="02040503050406030204" pitchFamily="18" charset="0"/>
                                        </a:rPr>
                                        <m:t>𝑏</m:t>
                                      </m:r>
                                    </m:sub>
                                  </m:sSub>
                                </m:den>
                              </m:f>
                            </m:e>
                          </m:d>
                        </m:e>
                        <m:sup>
                          <m:r>
                            <a:rPr lang="en-US" sz="2800" i="1">
                              <a:solidFill>
                                <a:schemeClr val="tx1"/>
                              </a:solidFill>
                              <a:latin typeface="Cambria Math" panose="02040503050406030204" pitchFamily="18" charset="0"/>
                            </a:rPr>
                            <m:t>0.5</m:t>
                          </m:r>
                        </m:sup>
                      </m:sSup>
                      <m:sSup>
                        <m:sSupPr>
                          <m:ctrlPr>
                            <a:rPr lang="en-US" sz="2800" i="1">
                              <a:solidFill>
                                <a:schemeClr val="tx1"/>
                              </a:solidFill>
                              <a:latin typeface="Cambria Math" panose="02040503050406030204" pitchFamily="18" charset="0"/>
                            </a:rPr>
                          </m:ctrlPr>
                        </m:sSupPr>
                        <m:e>
                          <m:d>
                            <m:dPr>
                              <m:ctrlPr>
                                <a:rPr lang="en-US" sz="2800" i="1">
                                  <a:solidFill>
                                    <a:schemeClr val="tx1"/>
                                  </a:solidFill>
                                  <a:latin typeface="Cambria Math" panose="02040503050406030204" pitchFamily="18" charset="0"/>
                                </a:rPr>
                              </m:ctrlPr>
                            </m:dPr>
                            <m:e>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𝑐</m:t>
                                      </m:r>
                                    </m:e>
                                    <m:sub>
                                      <m:r>
                                        <a:rPr lang="en-US" sz="2800" i="1">
                                          <a:solidFill>
                                            <a:schemeClr val="tx1"/>
                                          </a:solidFill>
                                          <a:latin typeface="Cambria Math" panose="02040503050406030204" pitchFamily="18" charset="0"/>
                                        </a:rPr>
                                        <m:t>𝑠𝑜</m:t>
                                      </m:r>
                                    </m:sub>
                                  </m:sSub>
                                </m:num>
                                <m:den>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𝑑</m:t>
                                      </m:r>
                                    </m:e>
                                    <m:sub>
                                      <m:r>
                                        <a:rPr lang="en-US" sz="2800" i="1">
                                          <a:solidFill>
                                            <a:schemeClr val="tx1"/>
                                          </a:solidFill>
                                          <a:latin typeface="Cambria Math" panose="02040503050406030204" pitchFamily="18" charset="0"/>
                                        </a:rPr>
                                        <m:t>𝑏</m:t>
                                      </m:r>
                                    </m:sub>
                                  </m:sSub>
                                </m:den>
                              </m:f>
                            </m:e>
                          </m:d>
                        </m:e>
                        <m:sup>
                          <m:r>
                            <a:rPr lang="en-US" sz="2800" i="1">
                              <a:solidFill>
                                <a:schemeClr val="tx1"/>
                              </a:solidFill>
                              <a:latin typeface="Cambria Math" panose="02040503050406030204" pitchFamily="18" charset="0"/>
                            </a:rPr>
                            <m:t>0.25</m:t>
                          </m:r>
                        </m:sup>
                      </m:sSup>
                      <m:r>
                        <a:rPr lang="en-US" sz="2800" i="1">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d>
                            <m:dPr>
                              <m:ctrlPr>
                                <a:rPr lang="en-US" sz="2800" i="1">
                                  <a:solidFill>
                                    <a:schemeClr val="tx1"/>
                                  </a:solidFill>
                                  <a:latin typeface="Cambria Math" panose="02040503050406030204" pitchFamily="18" charset="0"/>
                                </a:rPr>
                              </m:ctrlPr>
                            </m:dPr>
                            <m:e>
                              <m:sSub>
                                <m:sSubPr>
                                  <m:ctrlPr>
                                    <a:rPr lang="en-US" sz="2800" i="1">
                                      <a:solidFill>
                                        <a:schemeClr val="tx1"/>
                                      </a:solidFill>
                                      <a:latin typeface="Cambria Math" panose="02040503050406030204" pitchFamily="18" charset="0"/>
                                    </a:rPr>
                                  </m:ctrlPr>
                                </m:sSubP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𝐴</m:t>
                                      </m:r>
                                    </m:e>
                                    <m:sub>
                                      <m:r>
                                        <a:rPr lang="en-US" sz="2800" i="1">
                                          <a:solidFill>
                                            <a:schemeClr val="tx1"/>
                                          </a:solidFill>
                                          <a:latin typeface="Cambria Math" panose="02040503050406030204" pitchFamily="18" charset="0"/>
                                        </a:rPr>
                                        <m:t>𝑡</m:t>
                                      </m:r>
                                    </m:sub>
                                  </m:sSub>
                                  <m:r>
                                    <a:rPr lang="en-US" sz="2800" i="1">
                                      <a:solidFill>
                                        <a:schemeClr val="tx1"/>
                                      </a:solidFill>
                                      <a:latin typeface="Cambria Math" panose="02040503050406030204" pitchFamily="18" charset="0"/>
                                    </a:rPr>
                                    <m:t>𝑁</m:t>
                                  </m:r>
                                </m:e>
                                <m:sub>
                                  <m:r>
                                    <a:rPr lang="en-US" sz="2800" i="1">
                                      <a:solidFill>
                                        <a:schemeClr val="tx1"/>
                                      </a:solidFill>
                                      <a:latin typeface="Cambria Math" panose="02040503050406030204" pitchFamily="18" charset="0"/>
                                    </a:rPr>
                                    <m:t>𝑙</m:t>
                                  </m:r>
                                </m:sub>
                              </m:sSub>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𝑦𝑡</m:t>
                                  </m:r>
                                </m:sub>
                              </m:sSub>
                            </m:e>
                          </m:d>
                        </m:num>
                        <m:den>
                          <m:sSub>
                            <m:sSubPr>
                              <m:ctrlPr>
                                <a:rPr lang="en-US" sz="2800" i="1">
                                  <a:solidFill>
                                    <a:schemeClr val="tx1"/>
                                  </a:solidFill>
                                  <a:latin typeface="Cambria Math" panose="02040503050406030204" pitchFamily="18" charset="0"/>
                                </a:rPr>
                              </m:ctrlPr>
                            </m:sSubP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𝐴</m:t>
                                  </m:r>
                                </m:e>
                                <m:sub>
                                  <m:r>
                                    <a:rPr lang="en-US" sz="2800" i="1">
                                      <a:solidFill>
                                        <a:schemeClr val="tx1"/>
                                      </a:solidFill>
                                      <a:latin typeface="Cambria Math" panose="02040503050406030204" pitchFamily="18" charset="0"/>
                                    </a:rPr>
                                    <m:t>𝑏</m:t>
                                  </m:r>
                                </m:sub>
                              </m:sSub>
                              <m:r>
                                <a:rPr lang="en-US" sz="2800" i="1">
                                  <a:solidFill>
                                    <a:schemeClr val="tx1"/>
                                  </a:solidFill>
                                  <a:latin typeface="Cambria Math" panose="02040503050406030204" pitchFamily="18" charset="0"/>
                                </a:rPr>
                                <m:t>𝑁</m:t>
                              </m:r>
                            </m:e>
                            <m:sub>
                              <m:r>
                                <a:rPr lang="en-US" sz="2800" i="1">
                                  <a:solidFill>
                                    <a:schemeClr val="tx1"/>
                                  </a:solidFill>
                                  <a:latin typeface="Cambria Math" panose="02040503050406030204" pitchFamily="18" charset="0"/>
                                </a:rPr>
                                <m:t>𝑏</m:t>
                              </m:r>
                            </m:sub>
                          </m:sSub>
                        </m:den>
                      </m:f>
                      <m:d>
                        <m:dPr>
                          <m:ctrlPr>
                            <a:rPr lang="en-US" sz="2800" i="1">
                              <a:solidFill>
                                <a:schemeClr val="tx1"/>
                              </a:solidFill>
                              <a:latin typeface="Cambria Math" panose="02040503050406030204" pitchFamily="18" charset="0"/>
                            </a:rPr>
                          </m:ctrlPr>
                        </m:dPr>
                        <m:e>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𝑁</m:t>
                                  </m:r>
                                </m:e>
                                <m:sub>
                                  <m:r>
                                    <a:rPr lang="en-US" sz="2800" i="1">
                                      <a:solidFill>
                                        <a:schemeClr val="tx1"/>
                                      </a:solidFill>
                                      <a:latin typeface="Cambria Math" panose="02040503050406030204" pitchFamily="18" charset="0"/>
                                    </a:rPr>
                                    <m:t>𝑠</m:t>
                                  </m:r>
                                </m:sub>
                              </m:sSub>
                            </m:num>
                            <m:den>
                              <m:r>
                                <a:rPr lang="en-US" sz="2800" i="1">
                                  <a:solidFill>
                                    <a:schemeClr val="tx1"/>
                                  </a:solidFill>
                                  <a:latin typeface="Cambria Math" panose="02040503050406030204" pitchFamily="18" charset="0"/>
                                </a:rPr>
                                <m:t>2</m:t>
                              </m:r>
                            </m:den>
                          </m:f>
                        </m:e>
                      </m:d>
                    </m:oMath>
                  </m:oMathPara>
                </a14:m>
                <a:endParaRPr lang="en-US" sz="3600" dirty="0">
                  <a:solidFill>
                    <a:schemeClr val="tx1"/>
                  </a:solidFill>
                </a:endParaRPr>
              </a:p>
            </p:txBody>
          </p:sp>
        </mc:Choice>
        <mc:Fallback xmlns="">
          <p:sp>
            <p:nvSpPr>
              <p:cNvPr id="10" name="Content Placeholder 2">
                <a:extLst>
                  <a:ext uri="{FF2B5EF4-FFF2-40B4-BE49-F238E27FC236}">
                    <a16:creationId xmlns:a16="http://schemas.microsoft.com/office/drawing/2014/main" id="{5CEC80CF-4210-4115-9EFD-515DF28122F3}"/>
                  </a:ext>
                </a:extLst>
              </p:cNvPr>
              <p:cNvSpPr txBox="1">
                <a:spLocks noRot="1" noChangeAspect="1" noMove="1" noResize="1" noEditPoints="1" noAdjustHandles="1" noChangeArrowheads="1" noChangeShapeType="1" noTextEdit="1"/>
              </p:cNvSpPr>
              <p:nvPr/>
            </p:nvSpPr>
            <p:spPr>
              <a:xfrm>
                <a:off x="682921" y="2291674"/>
                <a:ext cx="7762920" cy="930539"/>
              </a:xfrm>
              <a:prstGeom prst="rect">
                <a:avLst/>
              </a:prstGeom>
              <a:blipFill>
                <a:blip r:embed="rId3"/>
                <a:stretch>
                  <a:fillRect b="-169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3B6EA727-1E17-4EDD-9CA3-8A28C85FA5D7}"/>
                  </a:ext>
                </a:extLst>
              </p:cNvPr>
              <p:cNvSpPr txBox="1">
                <a:spLocks/>
              </p:cNvSpPr>
              <p:nvPr/>
            </p:nvSpPr>
            <p:spPr>
              <a:xfrm>
                <a:off x="1194436" y="2074671"/>
                <a:ext cx="685800" cy="749300"/>
              </a:xfrm>
              <a:prstGeom prst="rect">
                <a:avLst/>
              </a:prstGeom>
              <a:ln w="28575">
                <a:noFill/>
              </a:ln>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𝑓</m:t>
                          </m:r>
                        </m:e>
                        <m:sub>
                          <m:r>
                            <a:rPr lang="en-US" sz="2400" b="0" i="1" smtClean="0">
                              <a:solidFill>
                                <a:srgbClr val="FF0000"/>
                              </a:solidFill>
                              <a:latin typeface="Cambria Math" panose="02040503050406030204" pitchFamily="18" charset="0"/>
                            </a:rPr>
                            <m:t>𝑦</m:t>
                          </m:r>
                        </m:sub>
                      </m:sSub>
                    </m:oMath>
                  </m:oMathPara>
                </a14:m>
                <a:endParaRPr lang="en-US" sz="2800" dirty="0">
                  <a:solidFill>
                    <a:srgbClr val="FF0000"/>
                  </a:solidFill>
                </a:endParaRPr>
              </a:p>
            </p:txBody>
          </p:sp>
        </mc:Choice>
        <mc:Fallback xmlns="">
          <p:sp>
            <p:nvSpPr>
              <p:cNvPr id="14" name="Content Placeholder 2">
                <a:extLst>
                  <a:ext uri="{FF2B5EF4-FFF2-40B4-BE49-F238E27FC236}">
                    <a16:creationId xmlns:a16="http://schemas.microsoft.com/office/drawing/2014/main" id="{3B6EA727-1E17-4EDD-9CA3-8A28C85FA5D7}"/>
                  </a:ext>
                </a:extLst>
              </p:cNvPr>
              <p:cNvSpPr txBox="1">
                <a:spLocks noRot="1" noChangeAspect="1" noMove="1" noResize="1" noEditPoints="1" noAdjustHandles="1" noChangeArrowheads="1" noChangeShapeType="1" noTextEdit="1"/>
              </p:cNvSpPr>
              <p:nvPr/>
            </p:nvSpPr>
            <p:spPr>
              <a:xfrm>
                <a:off x="1194436" y="2074671"/>
                <a:ext cx="685800" cy="749300"/>
              </a:xfrm>
              <a:prstGeom prst="rect">
                <a:avLst/>
              </a:prstGeom>
              <a:blipFill>
                <a:blip r:embed="rId4"/>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4E1CBB0-09E3-4148-A079-D5362FC51C9A}"/>
                  </a:ext>
                </a:extLst>
              </p:cNvPr>
              <p:cNvSpPr/>
              <p:nvPr/>
            </p:nvSpPr>
            <p:spPr>
              <a:xfrm>
                <a:off x="708498" y="4174977"/>
                <a:ext cx="3607719" cy="1365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𝑙</m:t>
                              </m:r>
                            </m:e>
                            <m:sub>
                              <m:r>
                                <a:rPr lang="en-US" sz="2800" i="1">
                                  <a:latin typeface="Cambria Math" panose="02040503050406030204" pitchFamily="18" charset="0"/>
                                </a:rPr>
                                <m:t>𝑠</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r>
                                <a:rPr lang="en-US" sz="2800" i="1">
                                  <a:latin typeface="Cambria Math" panose="02040503050406030204" pitchFamily="18" charset="0"/>
                                </a:rPr>
                                <m:t>𝑏</m:t>
                              </m:r>
                            </m:sub>
                          </m:sSub>
                        </m:den>
                      </m:f>
                      <m:r>
                        <a:rPr lang="en-US" sz="2800" i="0">
                          <a:latin typeface="Cambria Math" panose="02040503050406030204" pitchFamily="18" charset="0"/>
                        </a:rPr>
                        <m:t>=</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𝑦</m:t>
                                      </m:r>
                                    </m:sub>
                                  </m:sSub>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𝑏𝑠</m:t>
                                      </m:r>
                                    </m:sub>
                                  </m:sSub>
                                </m:e>
                              </m:d>
                            </m:e>
                            <m:sup>
                              <m:r>
                                <a:rPr lang="en-US" sz="2800" i="0">
                                  <a:latin typeface="Cambria Math" panose="02040503050406030204" pitchFamily="18" charset="0"/>
                                </a:rPr>
                                <m:t>2</m:t>
                              </m:r>
                            </m:sup>
                          </m:sSup>
                        </m:num>
                        <m:den>
                          <m:rad>
                            <m:radPr>
                              <m:degHide m:val="on"/>
                              <m:ctrlPr>
                                <a:rPr lang="en-US" sz="2800" i="1">
                                  <a:latin typeface="Cambria Math" panose="02040503050406030204" pitchFamily="18" charset="0"/>
                                </a:rPr>
                              </m:ctrlPr>
                            </m:radPr>
                            <m:deg/>
                            <m:e>
                              <m:sSubSup>
                                <m:sSubSupPr>
                                  <m:ctrlPr>
                                    <a:rPr lang="en-US" sz="2800" i="1">
                                      <a:latin typeface="Cambria Math" panose="02040503050406030204" pitchFamily="18" charset="0"/>
                                    </a:rPr>
                                  </m:ctrlPr>
                                </m:sSubSupPr>
                                <m:e>
                                  <m:r>
                                    <a:rPr lang="en-US" sz="2800" i="1">
                                      <a:latin typeface="Cambria Math" panose="02040503050406030204" pitchFamily="18" charset="0"/>
                                    </a:rPr>
                                    <m:t>𝑓</m:t>
                                  </m:r>
                                </m:e>
                                <m:sub>
                                  <m:r>
                                    <a:rPr lang="en-US" sz="2800" i="1">
                                      <a:latin typeface="Cambria Math" panose="02040503050406030204" pitchFamily="18" charset="0"/>
                                    </a:rPr>
                                    <m:t>𝑐</m:t>
                                  </m:r>
                                </m:sub>
                                <m:sup>
                                  <m:r>
                                    <a:rPr lang="en-US" sz="2800" i="0">
                                      <a:latin typeface="Cambria Math" panose="02040503050406030204" pitchFamily="18" charset="0"/>
                                    </a:rPr>
                                    <m:t>′</m:t>
                                  </m:r>
                                </m:sup>
                              </m:sSubSup>
                            </m:e>
                          </m:rad>
                        </m:den>
                      </m:f>
                      <m:rad>
                        <m:radPr>
                          <m:degHide m:val="on"/>
                          <m:ctrlPr>
                            <a:rPr lang="en-US" sz="2800" i="1">
                              <a:latin typeface="Cambria Math" panose="02040503050406030204" pitchFamily="18" charset="0"/>
                            </a:rPr>
                          </m:ctrlPr>
                        </m:radPr>
                        <m:deg/>
                        <m:e>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r>
                                    <a:rPr lang="en-US" sz="2800" i="1">
                                      <a:latin typeface="Cambria Math" panose="02040503050406030204" pitchFamily="18" charset="0"/>
                                    </a:rPr>
                                    <m:t>𝑏</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𝑐</m:t>
                                  </m:r>
                                </m:e>
                                <m:sub>
                                  <m:r>
                                    <a:rPr lang="en-US" sz="2800" i="1">
                                      <a:latin typeface="Cambria Math" panose="02040503050406030204" pitchFamily="18" charset="0"/>
                                    </a:rPr>
                                    <m:t>𝑠𝑜</m:t>
                                  </m:r>
                                </m:sub>
                              </m:sSub>
                            </m:den>
                          </m:f>
                        </m:e>
                      </m:rad>
                    </m:oMath>
                  </m:oMathPara>
                </a14:m>
                <a:endParaRPr lang="en-US" sz="2800" dirty="0"/>
              </a:p>
            </p:txBody>
          </p:sp>
        </mc:Choice>
        <mc:Fallback xmlns="">
          <p:sp>
            <p:nvSpPr>
              <p:cNvPr id="15" name="Rectangle 14">
                <a:extLst>
                  <a:ext uri="{FF2B5EF4-FFF2-40B4-BE49-F238E27FC236}">
                    <a16:creationId xmlns:a16="http://schemas.microsoft.com/office/drawing/2014/main" id="{24E1CBB0-09E3-4148-A079-D5362FC51C9A}"/>
                  </a:ext>
                </a:extLst>
              </p:cNvPr>
              <p:cNvSpPr>
                <a:spLocks noRot="1" noChangeAspect="1" noMove="1" noResize="1" noEditPoints="1" noAdjustHandles="1" noChangeArrowheads="1" noChangeShapeType="1" noTextEdit="1"/>
              </p:cNvSpPr>
              <p:nvPr/>
            </p:nvSpPr>
            <p:spPr>
              <a:xfrm>
                <a:off x="708498" y="4174977"/>
                <a:ext cx="3607719" cy="1365374"/>
              </a:xfrm>
              <a:prstGeom prst="rect">
                <a:avLst/>
              </a:prstGeom>
              <a:blipFill>
                <a:blip r:embed="rId6"/>
                <a:stretch>
                  <a:fillRect/>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5C990226-F424-4ACD-BC51-510C86F43E25}"/>
              </a:ext>
            </a:extLst>
          </p:cNvPr>
          <p:cNvSpPr/>
          <p:nvPr/>
        </p:nvSpPr>
        <p:spPr>
          <a:xfrm>
            <a:off x="609600" y="4217083"/>
            <a:ext cx="3849159" cy="1365374"/>
          </a:xfrm>
          <a:prstGeom prst="rect">
            <a:avLst/>
          </a:prstGeom>
          <a:noFill/>
          <a:ln w="28575">
            <a:solidFill>
              <a:srgbClr val="D9A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113A36E-7F42-4F5C-A086-0FDB6454BEA2}"/>
              </a:ext>
            </a:extLst>
          </p:cNvPr>
          <p:cNvGrpSpPr/>
          <p:nvPr/>
        </p:nvGrpSpPr>
        <p:grpSpPr>
          <a:xfrm>
            <a:off x="5105602" y="3886200"/>
            <a:ext cx="4023158" cy="2185337"/>
            <a:chOff x="5278693" y="3886200"/>
            <a:chExt cx="4023158" cy="2185337"/>
          </a:xfrm>
        </p:grpSpPr>
        <p:sp>
          <p:nvSpPr>
            <p:cNvPr id="22" name="Content Placeholder 2">
              <a:extLst>
                <a:ext uri="{FF2B5EF4-FFF2-40B4-BE49-F238E27FC236}">
                  <a16:creationId xmlns:a16="http://schemas.microsoft.com/office/drawing/2014/main" id="{92DE43B6-7908-4902-96B1-A89A922E3277}"/>
                </a:ext>
              </a:extLst>
            </p:cNvPr>
            <p:cNvSpPr txBox="1">
              <a:spLocks/>
            </p:cNvSpPr>
            <p:nvPr/>
          </p:nvSpPr>
          <p:spPr>
            <a:xfrm>
              <a:off x="5638800" y="5009165"/>
              <a:ext cx="3663051" cy="106237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000" lvl="1" indent="0">
                <a:buNone/>
              </a:pPr>
              <a:r>
                <a:rPr lang="en-US" sz="2200" dirty="0">
                  <a:solidFill>
                    <a:schemeClr val="tx1"/>
                  </a:solidFill>
                </a:rPr>
                <a:t>Side clear cover (beams)</a:t>
              </a:r>
            </a:p>
            <a:p>
              <a:pPr marL="324000" lvl="1" indent="0">
                <a:buNone/>
              </a:pPr>
              <a:r>
                <a:rPr lang="en-US" sz="2200" dirty="0">
                  <a:solidFill>
                    <a:schemeClr val="tx1"/>
                  </a:solidFill>
                </a:rPr>
                <a:t>½ clear bar spacing (slabs)</a:t>
              </a:r>
            </a:p>
          </p:txBody>
        </p:sp>
        <p:sp>
          <p:nvSpPr>
            <p:cNvPr id="21" name="Content Placeholder 2">
              <a:extLst>
                <a:ext uri="{FF2B5EF4-FFF2-40B4-BE49-F238E27FC236}">
                  <a16:creationId xmlns:a16="http://schemas.microsoft.com/office/drawing/2014/main" id="{7354F55A-0C14-4849-AA4F-E9C54CFA598B}"/>
                </a:ext>
              </a:extLst>
            </p:cNvPr>
            <p:cNvSpPr txBox="1">
              <a:spLocks/>
            </p:cNvSpPr>
            <p:nvPr/>
          </p:nvSpPr>
          <p:spPr>
            <a:xfrm>
              <a:off x="5278693" y="3886200"/>
              <a:ext cx="1089569" cy="618857"/>
            </a:xfrm>
            <a:prstGeom prst="rect">
              <a:avLst/>
            </a:prstGeom>
            <a:ln w="28575">
              <a:noFill/>
            </a:ln>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r>
                <a:rPr lang="en-US" sz="2400" dirty="0">
                  <a:solidFill>
                    <a:schemeClr val="tx1"/>
                  </a:solidFill>
                </a:rPr>
                <a:t>where:</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80A9CB7F-8CE4-4B24-B8B7-48ACCF15BEB5}"/>
                    </a:ext>
                  </a:extLst>
                </p:cNvPr>
                <p:cNvSpPr txBox="1">
                  <a:spLocks/>
                </p:cNvSpPr>
                <p:nvPr/>
              </p:nvSpPr>
              <p:spPr>
                <a:xfrm>
                  <a:off x="5546997" y="4484449"/>
                  <a:ext cx="1062294" cy="647797"/>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𝑐</m:t>
                            </m:r>
                          </m:e>
                          <m:sub>
                            <m:r>
                              <a:rPr lang="en-US" sz="2400" i="1">
                                <a:solidFill>
                                  <a:schemeClr val="tx1"/>
                                </a:solidFill>
                                <a:latin typeface="Cambria Math" panose="02040503050406030204" pitchFamily="18" charset="0"/>
                              </a:rPr>
                              <m:t>𝑠𝑜</m:t>
                            </m:r>
                          </m:sub>
                        </m:sSub>
                        <m:r>
                          <a:rPr lang="en-US" sz="2400" b="0" i="1" smtClean="0">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24" name="Content Placeholder 2">
                  <a:extLst>
                    <a:ext uri="{FF2B5EF4-FFF2-40B4-BE49-F238E27FC236}">
                      <a16:creationId xmlns:a16="http://schemas.microsoft.com/office/drawing/2014/main" id="{80A9CB7F-8CE4-4B24-B8B7-48ACCF15BEB5}"/>
                    </a:ext>
                  </a:extLst>
                </p:cNvPr>
                <p:cNvSpPr txBox="1">
                  <a:spLocks noRot="1" noChangeAspect="1" noMove="1" noResize="1" noEditPoints="1" noAdjustHandles="1" noChangeArrowheads="1" noChangeShapeType="1" noTextEdit="1"/>
                </p:cNvSpPr>
                <p:nvPr/>
              </p:nvSpPr>
              <p:spPr>
                <a:xfrm>
                  <a:off x="5546997" y="4484449"/>
                  <a:ext cx="1062294" cy="647797"/>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395C9F43-3095-4E01-9E8D-79335C4D6E27}"/>
                  </a:ext>
                </a:extLst>
              </p:cNvPr>
              <p:cNvSpPr/>
              <p:nvPr/>
            </p:nvSpPr>
            <p:spPr>
              <a:xfrm>
                <a:off x="759875" y="1290296"/>
                <a:ext cx="247657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𝑏</m:t>
                          </m:r>
                        </m:sub>
                      </m:sSub>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𝑏𝑐</m:t>
                          </m:r>
                        </m:sub>
                      </m:sSub>
                      <m:r>
                        <a:rPr lang="en-US" sz="2800" i="0">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𝑏𝑠</m:t>
                          </m:r>
                        </m:sub>
                      </m:sSub>
                    </m:oMath>
                  </m:oMathPara>
                </a14:m>
                <a:endParaRPr lang="en-US" sz="2800" dirty="0"/>
              </a:p>
            </p:txBody>
          </p:sp>
        </mc:Choice>
        <mc:Fallback xmlns="">
          <p:sp>
            <p:nvSpPr>
              <p:cNvPr id="23" name="Rectangle 22">
                <a:extLst>
                  <a:ext uri="{FF2B5EF4-FFF2-40B4-BE49-F238E27FC236}">
                    <a16:creationId xmlns:a16="http://schemas.microsoft.com/office/drawing/2014/main" id="{395C9F43-3095-4E01-9E8D-79335C4D6E27}"/>
                  </a:ext>
                </a:extLst>
              </p:cNvPr>
              <p:cNvSpPr>
                <a:spLocks noRot="1" noChangeAspect="1" noMove="1" noResize="1" noEditPoints="1" noAdjustHandles="1" noChangeArrowheads="1" noChangeShapeType="1" noTextEdit="1"/>
              </p:cNvSpPr>
              <p:nvPr/>
            </p:nvSpPr>
            <p:spPr>
              <a:xfrm>
                <a:off x="759875" y="1290296"/>
                <a:ext cx="2476575" cy="523220"/>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37CA4359-FD02-442A-9499-453D3E4EC267}"/>
              </a:ext>
            </a:extLst>
          </p:cNvPr>
          <p:cNvCxnSpPr>
            <a:cxnSpLocks/>
          </p:cNvCxnSpPr>
          <p:nvPr/>
        </p:nvCxnSpPr>
        <p:spPr>
          <a:xfrm flipV="1">
            <a:off x="838200" y="2699803"/>
            <a:ext cx="533400" cy="357674"/>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22683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Title 1">
            <a:extLst>
              <a:ext uri="{FF2B5EF4-FFF2-40B4-BE49-F238E27FC236}">
                <a16:creationId xmlns:a16="http://schemas.microsoft.com/office/drawing/2014/main" id="{26779705-6C0D-481D-9607-4C5F06B1380E}"/>
              </a:ext>
            </a:extLst>
          </p:cNvPr>
          <p:cNvSpPr txBox="1">
            <a:spLocks/>
          </p:cNvSpPr>
          <p:nvPr/>
        </p:nvSpPr>
        <p:spPr>
          <a:xfrm>
            <a:off x="491490" y="548640"/>
            <a:ext cx="7989752" cy="508371"/>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Design expression</a:t>
            </a:r>
          </a:p>
        </p:txBody>
      </p:sp>
      <p:sp>
        <p:nvSpPr>
          <p:cNvPr id="9" name="Title 1">
            <a:extLst>
              <a:ext uri="{FF2B5EF4-FFF2-40B4-BE49-F238E27FC236}">
                <a16:creationId xmlns:a16="http://schemas.microsoft.com/office/drawing/2014/main" id="{183BA7F2-050F-468B-8CA3-5D0EA4EE4906}"/>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4E1CBB0-09E3-4148-A079-D5362FC51C9A}"/>
                  </a:ext>
                </a:extLst>
              </p:cNvPr>
              <p:cNvSpPr/>
              <p:nvPr/>
            </p:nvSpPr>
            <p:spPr>
              <a:xfrm>
                <a:off x="2613498" y="2063626"/>
                <a:ext cx="3607719" cy="1365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𝑙</m:t>
                              </m:r>
                            </m:e>
                            <m:sub>
                              <m:r>
                                <a:rPr lang="en-US" sz="2800" i="1">
                                  <a:latin typeface="Cambria Math" panose="02040503050406030204" pitchFamily="18" charset="0"/>
                                </a:rPr>
                                <m:t>𝑠</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r>
                                <a:rPr lang="en-US" sz="2800" i="1">
                                  <a:latin typeface="Cambria Math" panose="02040503050406030204" pitchFamily="18" charset="0"/>
                                </a:rPr>
                                <m:t>𝑏</m:t>
                              </m:r>
                            </m:sub>
                          </m:sSub>
                        </m:den>
                      </m:f>
                      <m:r>
                        <a:rPr lang="en-US" sz="2800" i="0">
                          <a:latin typeface="Cambria Math" panose="02040503050406030204" pitchFamily="18" charset="0"/>
                        </a:rPr>
                        <m:t>=</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𝑦</m:t>
                                      </m:r>
                                    </m:sub>
                                  </m:sSub>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𝑏𝑠</m:t>
                                      </m:r>
                                    </m:sub>
                                  </m:sSub>
                                </m:e>
                              </m:d>
                            </m:e>
                            <m:sup>
                              <m:r>
                                <a:rPr lang="en-US" sz="2800" i="0">
                                  <a:latin typeface="Cambria Math" panose="02040503050406030204" pitchFamily="18" charset="0"/>
                                </a:rPr>
                                <m:t>2</m:t>
                              </m:r>
                            </m:sup>
                          </m:sSup>
                        </m:num>
                        <m:den>
                          <m:rad>
                            <m:radPr>
                              <m:degHide m:val="on"/>
                              <m:ctrlPr>
                                <a:rPr lang="en-US" sz="2800" i="1">
                                  <a:latin typeface="Cambria Math" panose="02040503050406030204" pitchFamily="18" charset="0"/>
                                </a:rPr>
                              </m:ctrlPr>
                            </m:radPr>
                            <m:deg/>
                            <m:e>
                              <m:sSubSup>
                                <m:sSubSupPr>
                                  <m:ctrlPr>
                                    <a:rPr lang="en-US" sz="2800" i="1">
                                      <a:latin typeface="Cambria Math" panose="02040503050406030204" pitchFamily="18" charset="0"/>
                                    </a:rPr>
                                  </m:ctrlPr>
                                </m:sSubSupPr>
                                <m:e>
                                  <m:r>
                                    <a:rPr lang="en-US" sz="2800" i="1">
                                      <a:latin typeface="Cambria Math" panose="02040503050406030204" pitchFamily="18" charset="0"/>
                                    </a:rPr>
                                    <m:t>𝑓</m:t>
                                  </m:r>
                                </m:e>
                                <m:sub>
                                  <m:r>
                                    <a:rPr lang="en-US" sz="2800" i="1">
                                      <a:latin typeface="Cambria Math" panose="02040503050406030204" pitchFamily="18" charset="0"/>
                                    </a:rPr>
                                    <m:t>𝑐</m:t>
                                  </m:r>
                                </m:sub>
                                <m:sup>
                                  <m:r>
                                    <a:rPr lang="en-US" sz="2800" i="0">
                                      <a:latin typeface="Cambria Math" panose="02040503050406030204" pitchFamily="18" charset="0"/>
                                    </a:rPr>
                                    <m:t>′</m:t>
                                  </m:r>
                                </m:sup>
                              </m:sSubSup>
                            </m:e>
                          </m:rad>
                        </m:den>
                      </m:f>
                      <m:rad>
                        <m:radPr>
                          <m:degHide m:val="on"/>
                          <m:ctrlPr>
                            <a:rPr lang="en-US" sz="2800" i="1">
                              <a:latin typeface="Cambria Math" panose="02040503050406030204" pitchFamily="18" charset="0"/>
                            </a:rPr>
                          </m:ctrlPr>
                        </m:radPr>
                        <m:deg/>
                        <m:e>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r>
                                    <a:rPr lang="en-US" sz="2800" i="1">
                                      <a:latin typeface="Cambria Math" panose="02040503050406030204" pitchFamily="18" charset="0"/>
                                    </a:rPr>
                                    <m:t>𝑏</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𝑐</m:t>
                                  </m:r>
                                </m:e>
                                <m:sub>
                                  <m:r>
                                    <a:rPr lang="en-US" sz="2800" i="1">
                                      <a:latin typeface="Cambria Math" panose="02040503050406030204" pitchFamily="18" charset="0"/>
                                    </a:rPr>
                                    <m:t>𝑠𝑜</m:t>
                                  </m:r>
                                </m:sub>
                              </m:sSub>
                            </m:den>
                          </m:f>
                        </m:e>
                      </m:rad>
                    </m:oMath>
                  </m:oMathPara>
                </a14:m>
                <a:endParaRPr lang="en-US" sz="2800" dirty="0"/>
              </a:p>
            </p:txBody>
          </p:sp>
        </mc:Choice>
        <mc:Fallback xmlns="">
          <p:sp>
            <p:nvSpPr>
              <p:cNvPr id="15" name="Rectangle 14">
                <a:extLst>
                  <a:ext uri="{FF2B5EF4-FFF2-40B4-BE49-F238E27FC236}">
                    <a16:creationId xmlns:a16="http://schemas.microsoft.com/office/drawing/2014/main" id="{24E1CBB0-09E3-4148-A079-D5362FC51C9A}"/>
                  </a:ext>
                </a:extLst>
              </p:cNvPr>
              <p:cNvSpPr>
                <a:spLocks noRot="1" noChangeAspect="1" noMove="1" noResize="1" noEditPoints="1" noAdjustHandles="1" noChangeArrowheads="1" noChangeShapeType="1" noTextEdit="1"/>
              </p:cNvSpPr>
              <p:nvPr/>
            </p:nvSpPr>
            <p:spPr>
              <a:xfrm>
                <a:off x="2613498" y="2063626"/>
                <a:ext cx="3607719" cy="1365374"/>
              </a:xfrm>
              <a:prstGeom prst="rect">
                <a:avLst/>
              </a:prstGeom>
              <a:blipFill>
                <a:blip r:embed="rId3"/>
                <a:stretch>
                  <a:fillRect/>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D1708D25-DD57-4398-817F-3EF72F3C37EF}"/>
              </a:ext>
            </a:extLst>
          </p:cNvPr>
          <p:cNvSpPr/>
          <p:nvPr/>
        </p:nvSpPr>
        <p:spPr>
          <a:xfrm>
            <a:off x="5264992" y="1983416"/>
            <a:ext cx="1123632" cy="15955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1559D2E-571A-4FB2-8545-9BCC981B33ED}"/>
              </a:ext>
            </a:extLst>
          </p:cNvPr>
          <p:cNvCxnSpPr>
            <a:cxnSpLocks/>
          </p:cNvCxnSpPr>
          <p:nvPr/>
        </p:nvCxnSpPr>
        <p:spPr>
          <a:xfrm flipH="1">
            <a:off x="5271284" y="1774849"/>
            <a:ext cx="1395169" cy="1934584"/>
          </a:xfrm>
          <a:prstGeom prst="straightConnector1">
            <a:avLst/>
          </a:prstGeom>
          <a:ln w="28575">
            <a:solidFill>
              <a:srgbClr val="FF0000"/>
            </a:solidFill>
            <a:headEnd type="triangle"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3033FE17-3F8B-4E96-B39F-0CC2D174B012}"/>
                  </a:ext>
                </a:extLst>
              </p:cNvPr>
              <p:cNvSpPr txBox="1">
                <a:spLocks/>
              </p:cNvSpPr>
              <p:nvPr/>
            </p:nvSpPr>
            <p:spPr>
              <a:xfrm>
                <a:off x="6477000" y="1400199"/>
                <a:ext cx="1062294" cy="749300"/>
              </a:xfrm>
              <a:prstGeom prst="rect">
                <a:avLst/>
              </a:prstGeom>
              <a:ln w="28575">
                <a:noFill/>
              </a:ln>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spcBef>
                    <a:spcPts val="0"/>
                  </a:spcBef>
                  <a:spcAft>
                    <a:spcPts val="0"/>
                  </a:spcAft>
                  <a:buNone/>
                </a:pPr>
                <a14:m>
                  <m:oMathPara xmlns:m="http://schemas.openxmlformats.org/officeDocument/2006/math">
                    <m:oMathParaPr>
                      <m:jc m:val="centerGroup"/>
                    </m:oMathParaPr>
                    <m:oMath xmlns:m="http://schemas.openxmlformats.org/officeDocument/2006/math">
                      <m:r>
                        <a:rPr lang="en-US" sz="2400" i="1" dirty="0" smtClean="0">
                          <a:solidFill>
                            <a:srgbClr val="FF0000"/>
                          </a:solidFill>
                          <a:latin typeface="Cambria Math" panose="02040503050406030204" pitchFamily="18" charset="0"/>
                          <a:cs typeface="Times New Roman" panose="02020603050405020304" pitchFamily="18" charset="0"/>
                        </a:rPr>
                        <m:t>1</m:t>
                      </m:r>
                      <m:r>
                        <a:rPr lang="en-US" sz="2400" b="0" i="1" dirty="0" smtClean="0">
                          <a:solidFill>
                            <a:srgbClr val="FF0000"/>
                          </a:solidFill>
                          <a:latin typeface="Cambria Math" panose="02040503050406030204" pitchFamily="18" charset="0"/>
                          <a:cs typeface="Times New Roman" panose="02020603050405020304" pitchFamily="18" charset="0"/>
                        </a:rPr>
                        <m:t>.0</m:t>
                      </m:r>
                    </m:oMath>
                  </m:oMathPara>
                </a14:m>
                <a:endParaRPr lang="en-US" sz="2400" dirty="0">
                  <a:solidFill>
                    <a:srgbClr val="FF0000"/>
                  </a:solidFill>
                </a:endParaRPr>
              </a:p>
            </p:txBody>
          </p:sp>
        </mc:Choice>
        <mc:Fallback xmlns="">
          <p:sp>
            <p:nvSpPr>
              <p:cNvPr id="20" name="Content Placeholder 2">
                <a:extLst>
                  <a:ext uri="{FF2B5EF4-FFF2-40B4-BE49-F238E27FC236}">
                    <a16:creationId xmlns:a16="http://schemas.microsoft.com/office/drawing/2014/main" id="{3033FE17-3F8B-4E96-B39F-0CC2D174B012}"/>
                  </a:ext>
                </a:extLst>
              </p:cNvPr>
              <p:cNvSpPr txBox="1">
                <a:spLocks noRot="1" noChangeAspect="1" noMove="1" noResize="1" noEditPoints="1" noAdjustHandles="1" noChangeArrowheads="1" noChangeShapeType="1" noTextEdit="1"/>
              </p:cNvSpPr>
              <p:nvPr/>
            </p:nvSpPr>
            <p:spPr>
              <a:xfrm>
                <a:off x="6477000" y="1400199"/>
                <a:ext cx="1062294" cy="749300"/>
              </a:xfrm>
              <a:prstGeom prst="rect">
                <a:avLst/>
              </a:prstGeom>
              <a:blipFill>
                <a:blip r:embed="rId4"/>
                <a:stretch>
                  <a:fillRect/>
                </a:stretch>
              </a:blipFill>
              <a:ln w="28575">
                <a:noFill/>
              </a:ln>
            </p:spPr>
            <p:txBody>
              <a:bodyPr/>
              <a:lstStyle/>
              <a:p>
                <a:r>
                  <a:rPr lang="en-US">
                    <a:noFill/>
                  </a:rPr>
                  <a:t> </a:t>
                </a:r>
              </a:p>
            </p:txBody>
          </p:sp>
        </mc:Fallback>
      </mc:AlternateContent>
      <p:sp>
        <p:nvSpPr>
          <p:cNvPr id="25" name="Content Placeholder 2">
            <a:extLst>
              <a:ext uri="{FF2B5EF4-FFF2-40B4-BE49-F238E27FC236}">
                <a16:creationId xmlns:a16="http://schemas.microsoft.com/office/drawing/2014/main" id="{33DFD195-EE48-4CE5-B9ED-4328EA4EBDCC}"/>
              </a:ext>
            </a:extLst>
          </p:cNvPr>
          <p:cNvSpPr txBox="1">
            <a:spLocks/>
          </p:cNvSpPr>
          <p:nvPr/>
        </p:nvSpPr>
        <p:spPr>
          <a:xfrm>
            <a:off x="520064" y="4427270"/>
            <a:ext cx="8214359" cy="188209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The cover modifier can be taken as 1.0 when designing members for practical use to avoid complication in the calculation</a:t>
            </a:r>
          </a:p>
          <a:p>
            <a:r>
              <a:rPr lang="en-US" sz="2000" dirty="0">
                <a:solidFill>
                  <a:schemeClr val="tx1"/>
                </a:solidFill>
              </a:rPr>
              <a:t>A cover modifier of 1.0 is slightly conservative for beams, but too conservative for slab design due to typical bar sizes and large bar spacings</a:t>
            </a:r>
          </a:p>
        </p:txBody>
      </p:sp>
    </p:spTree>
    <p:extLst>
      <p:ext uri="{BB962C8B-B14F-4D97-AF65-F5344CB8AC3E}">
        <p14:creationId xmlns:p14="http://schemas.microsoft.com/office/powerpoint/2010/main" val="1405882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FFE427-D901-4534-A8F9-3FEBC6F6A98D}"/>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35A8D65B-21C2-425D-BE53-7C27B21C75D0}"/>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6C7923E-7734-4951-9628-EA5DE201AE7B}"/>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9ACFE3F-2188-4749-A537-70B9D033AD74}"/>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6316D08-B551-4BD8-BE53-90B2F8099FE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5677CA7-65AE-4248-849C-629A96911856}"/>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3" name="Content Placeholder 2">
            <a:extLst>
              <a:ext uri="{FF2B5EF4-FFF2-40B4-BE49-F238E27FC236}">
                <a16:creationId xmlns:a16="http://schemas.microsoft.com/office/drawing/2014/main" id="{B811E486-0591-483C-9623-82481C8D1C8A}"/>
              </a:ext>
            </a:extLst>
          </p:cNvPr>
          <p:cNvSpPr>
            <a:spLocks noGrp="1"/>
          </p:cNvSpPr>
          <p:nvPr>
            <p:ph idx="4294967295"/>
          </p:nvPr>
        </p:nvSpPr>
        <p:spPr>
          <a:xfrm>
            <a:off x="491354" y="1390034"/>
            <a:ext cx="7989888" cy="1124566"/>
          </a:xfrm>
        </p:spPr>
        <p:txBody>
          <a:bodyPr anchor="t">
            <a:normAutofit/>
          </a:bodyPr>
          <a:lstStyle/>
          <a:p>
            <a:r>
              <a:rPr lang="en-US" sz="2400" dirty="0">
                <a:solidFill>
                  <a:schemeClr val="tx1"/>
                </a:solidFill>
              </a:rPr>
              <a:t>The following concepts are considered future research topics that will further our understanding of bond behavior</a:t>
            </a:r>
            <a:r>
              <a:rPr lang="en-US" sz="2200" dirty="0">
                <a:solidFill>
                  <a:schemeClr val="tx1"/>
                </a:solidFill>
              </a:rPr>
              <a:t>  </a:t>
            </a:r>
          </a:p>
        </p:txBody>
      </p:sp>
      <p:sp>
        <p:nvSpPr>
          <p:cNvPr id="10" name="Title 1">
            <a:extLst>
              <a:ext uri="{FF2B5EF4-FFF2-40B4-BE49-F238E27FC236}">
                <a16:creationId xmlns:a16="http://schemas.microsoft.com/office/drawing/2014/main" id="{B6430C12-E8B5-4409-9AC3-685059DAD32A}"/>
              </a:ext>
            </a:extLst>
          </p:cNvPr>
          <p:cNvSpPr txBox="1">
            <a:spLocks/>
          </p:cNvSpPr>
          <p:nvPr/>
        </p:nvSpPr>
        <p:spPr>
          <a:xfrm>
            <a:off x="491490" y="548640"/>
            <a:ext cx="7989752" cy="1083329"/>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Future research</a:t>
            </a:r>
          </a:p>
        </p:txBody>
      </p:sp>
      <p:sp>
        <p:nvSpPr>
          <p:cNvPr id="11" name="Title 1">
            <a:extLst>
              <a:ext uri="{FF2B5EF4-FFF2-40B4-BE49-F238E27FC236}">
                <a16:creationId xmlns:a16="http://schemas.microsoft.com/office/drawing/2014/main" id="{725181B4-2ADE-4924-B862-076BCE9FE083}"/>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p:spTree>
    <p:extLst>
      <p:ext uri="{BB962C8B-B14F-4D97-AF65-F5344CB8AC3E}">
        <p14:creationId xmlns:p14="http://schemas.microsoft.com/office/powerpoint/2010/main" val="2875864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FFE427-D901-4534-A8F9-3FEBC6F6A98D}"/>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35A8D65B-21C2-425D-BE53-7C27B21C75D0}"/>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6C7923E-7734-4951-9628-EA5DE201AE7B}"/>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9ACFE3F-2188-4749-A537-70B9D033AD74}"/>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6316D08-B551-4BD8-BE53-90B2F8099FE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5677CA7-65AE-4248-849C-629A96911856}"/>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3" name="Content Placeholder 2">
            <a:extLst>
              <a:ext uri="{FF2B5EF4-FFF2-40B4-BE49-F238E27FC236}">
                <a16:creationId xmlns:a16="http://schemas.microsoft.com/office/drawing/2014/main" id="{B811E486-0591-483C-9623-82481C8D1C8A}"/>
              </a:ext>
            </a:extLst>
          </p:cNvPr>
          <p:cNvSpPr>
            <a:spLocks noGrp="1"/>
          </p:cNvSpPr>
          <p:nvPr>
            <p:ph idx="4294967295"/>
          </p:nvPr>
        </p:nvSpPr>
        <p:spPr>
          <a:xfrm>
            <a:off x="457201" y="1252698"/>
            <a:ext cx="7989888" cy="1261902"/>
          </a:xfrm>
        </p:spPr>
        <p:txBody>
          <a:bodyPr anchor="t">
            <a:normAutofit/>
          </a:bodyPr>
          <a:lstStyle/>
          <a:p>
            <a:r>
              <a:rPr lang="en-US" sz="2400" dirty="0">
                <a:solidFill>
                  <a:schemeClr val="tx1"/>
                </a:solidFill>
              </a:rPr>
              <a:t>Nonlinear Behavior of ASTM A1035 (MMFX)</a:t>
            </a:r>
          </a:p>
          <a:p>
            <a:pPr lvl="1"/>
            <a:r>
              <a:rPr lang="en-US" sz="2000" dirty="0">
                <a:solidFill>
                  <a:schemeClr val="tx1"/>
                </a:solidFill>
              </a:rPr>
              <a:t>Effect on bond as bars approach yield strength </a:t>
            </a:r>
          </a:p>
        </p:txBody>
      </p:sp>
      <p:sp>
        <p:nvSpPr>
          <p:cNvPr id="10" name="Title 1">
            <a:extLst>
              <a:ext uri="{FF2B5EF4-FFF2-40B4-BE49-F238E27FC236}">
                <a16:creationId xmlns:a16="http://schemas.microsoft.com/office/drawing/2014/main" id="{B6430C12-E8B5-4409-9AC3-685059DAD32A}"/>
              </a:ext>
            </a:extLst>
          </p:cNvPr>
          <p:cNvSpPr txBox="1">
            <a:spLocks/>
          </p:cNvSpPr>
          <p:nvPr/>
        </p:nvSpPr>
        <p:spPr>
          <a:xfrm>
            <a:off x="491490" y="548640"/>
            <a:ext cx="7989752" cy="1083329"/>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Future research</a:t>
            </a:r>
          </a:p>
        </p:txBody>
      </p:sp>
      <p:sp>
        <p:nvSpPr>
          <p:cNvPr id="11" name="Title 1">
            <a:extLst>
              <a:ext uri="{FF2B5EF4-FFF2-40B4-BE49-F238E27FC236}">
                <a16:creationId xmlns:a16="http://schemas.microsoft.com/office/drawing/2014/main" id="{725181B4-2ADE-4924-B862-076BCE9FE083}"/>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p:pic>
        <p:nvPicPr>
          <p:cNvPr id="15" name="Picture 14">
            <a:extLst>
              <a:ext uri="{FF2B5EF4-FFF2-40B4-BE49-F238E27FC236}">
                <a16:creationId xmlns:a16="http://schemas.microsoft.com/office/drawing/2014/main" id="{89A82948-D70F-4034-B137-265E5530692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2145"/>
          <a:stretch/>
        </p:blipFill>
        <p:spPr bwMode="auto">
          <a:xfrm>
            <a:off x="1215315" y="2505269"/>
            <a:ext cx="6542101" cy="41711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014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6428D7-1745-4BB0-AAA4-8D3200DF6631}"/>
              </a:ext>
            </a:extLst>
          </p:cNvPr>
          <p:cNvGrpSpPr/>
          <p:nvPr/>
        </p:nvGrpSpPr>
        <p:grpSpPr>
          <a:xfrm>
            <a:off x="0" y="0"/>
            <a:ext cx="9144000" cy="1514211"/>
            <a:chOff x="0" y="0"/>
            <a:chExt cx="9144000" cy="1514211"/>
          </a:xfrm>
        </p:grpSpPr>
        <p:sp>
          <p:nvSpPr>
            <p:cNvPr id="3" name="TextBox 2">
              <a:extLst>
                <a:ext uri="{FF2B5EF4-FFF2-40B4-BE49-F238E27FC236}">
                  <a16:creationId xmlns:a16="http://schemas.microsoft.com/office/drawing/2014/main" id="{183091D1-64AC-4D58-8309-DBC8F0FACBB8}"/>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88379FFD-0DB7-409A-85A9-59B7E57AC2B3}"/>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D1ED21D-57A8-4A2A-9765-DB78C01E77F1}"/>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1C21B209-9CC6-42F8-9650-E6A12C4A0686}"/>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5154E16E-A707-4C4C-8EEC-FFA5D095BD7D}"/>
                </a:ext>
              </a:extLst>
            </p:cNvPr>
            <p:cNvSpPr txBox="1"/>
            <p:nvPr/>
          </p:nvSpPr>
          <p:spPr>
            <a:xfrm>
              <a:off x="457201" y="599811"/>
              <a:ext cx="8229600" cy="914400"/>
            </a:xfrm>
            <a:prstGeom prst="rect">
              <a:avLst/>
            </a:prstGeom>
            <a:solidFill>
              <a:schemeClr val="accent4">
                <a:lumMod val="50000"/>
              </a:schemeClr>
            </a:solidFill>
          </p:spPr>
          <p:txBody>
            <a:bodyPr wrap="square" rtlCol="0">
              <a:spAutoFit/>
            </a:bodyPr>
            <a:lstStyle/>
            <a:p>
              <a:endParaRPr lang="en-US" dirty="0"/>
            </a:p>
          </p:txBody>
        </p:sp>
      </p:grpSp>
      <p:sp>
        <p:nvSpPr>
          <p:cNvPr id="10" name="Title 9">
            <a:extLst>
              <a:ext uri="{FF2B5EF4-FFF2-40B4-BE49-F238E27FC236}">
                <a16:creationId xmlns:a16="http://schemas.microsoft.com/office/drawing/2014/main" id="{68D6CF59-6A88-4CF6-8FBA-8764C6B339B2}"/>
              </a:ext>
            </a:extLst>
          </p:cNvPr>
          <p:cNvSpPr>
            <a:spLocks noGrp="1"/>
          </p:cNvSpPr>
          <p:nvPr>
            <p:ph type="ctrTitle"/>
          </p:nvPr>
        </p:nvSpPr>
        <p:spPr>
          <a:xfrm>
            <a:off x="2112645" y="672518"/>
            <a:ext cx="4857750" cy="666644"/>
          </a:xfrm>
        </p:spPr>
        <p:txBody>
          <a:bodyPr>
            <a:normAutofit fontScale="90000"/>
          </a:bodyPr>
          <a:lstStyle/>
          <a:p>
            <a:r>
              <a:rPr lang="en-US" dirty="0">
                <a:solidFill>
                  <a:schemeClr val="bg1"/>
                </a:solidFill>
              </a:rPr>
              <a:t>2. Testing and results</a:t>
            </a:r>
          </a:p>
        </p:txBody>
      </p:sp>
      <p:sp>
        <p:nvSpPr>
          <p:cNvPr id="12" name="TextBox 11">
            <a:extLst>
              <a:ext uri="{FF2B5EF4-FFF2-40B4-BE49-F238E27FC236}">
                <a16:creationId xmlns:a16="http://schemas.microsoft.com/office/drawing/2014/main" id="{CFF8E8C7-E274-4780-947A-0810EEDE4439}"/>
              </a:ext>
            </a:extLst>
          </p:cNvPr>
          <p:cNvSpPr txBox="1"/>
          <p:nvPr/>
        </p:nvSpPr>
        <p:spPr>
          <a:xfrm>
            <a:off x="381000" y="3048000"/>
            <a:ext cx="8321040" cy="33832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666051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FFE427-D901-4534-A8F9-3FEBC6F6A98D}"/>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35A8D65B-21C2-425D-BE53-7C27B21C75D0}"/>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6C7923E-7734-4951-9628-EA5DE201AE7B}"/>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9ACFE3F-2188-4749-A537-70B9D033AD74}"/>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6316D08-B551-4BD8-BE53-90B2F8099FE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5677CA7-65AE-4248-849C-629A96911856}"/>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0" name="Title 1">
            <a:extLst>
              <a:ext uri="{FF2B5EF4-FFF2-40B4-BE49-F238E27FC236}">
                <a16:creationId xmlns:a16="http://schemas.microsoft.com/office/drawing/2014/main" id="{B6430C12-E8B5-4409-9AC3-685059DAD32A}"/>
              </a:ext>
            </a:extLst>
          </p:cNvPr>
          <p:cNvSpPr txBox="1">
            <a:spLocks/>
          </p:cNvSpPr>
          <p:nvPr/>
        </p:nvSpPr>
        <p:spPr>
          <a:xfrm>
            <a:off x="491490" y="548640"/>
            <a:ext cx="7989752" cy="1083329"/>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Future research</a:t>
            </a:r>
          </a:p>
        </p:txBody>
      </p:sp>
      <p:sp>
        <p:nvSpPr>
          <p:cNvPr id="11" name="Title 1">
            <a:extLst>
              <a:ext uri="{FF2B5EF4-FFF2-40B4-BE49-F238E27FC236}">
                <a16:creationId xmlns:a16="http://schemas.microsoft.com/office/drawing/2014/main" id="{725181B4-2ADE-4924-B862-076BCE9FE083}"/>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p:pic>
        <p:nvPicPr>
          <p:cNvPr id="36" name="Picture 35">
            <a:extLst>
              <a:ext uri="{FF2B5EF4-FFF2-40B4-BE49-F238E27FC236}">
                <a16:creationId xmlns:a16="http://schemas.microsoft.com/office/drawing/2014/main" id="{793FE3CC-425B-4264-842B-E2266D2B7A3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6219" y="2764887"/>
            <a:ext cx="8122708" cy="2111913"/>
          </a:xfrm>
          <a:prstGeom prst="rect">
            <a:avLst/>
          </a:prstGeom>
        </p:spPr>
      </p:pic>
      <p:sp>
        <p:nvSpPr>
          <p:cNvPr id="17" name="Content Placeholder 2">
            <a:extLst>
              <a:ext uri="{FF2B5EF4-FFF2-40B4-BE49-F238E27FC236}">
                <a16:creationId xmlns:a16="http://schemas.microsoft.com/office/drawing/2014/main" id="{9A115E98-B053-4436-9E74-F87339AE46EA}"/>
              </a:ext>
            </a:extLst>
          </p:cNvPr>
          <p:cNvSpPr txBox="1">
            <a:spLocks/>
          </p:cNvSpPr>
          <p:nvPr/>
        </p:nvSpPr>
        <p:spPr>
          <a:xfrm>
            <a:off x="457201" y="1252697"/>
            <a:ext cx="7989888" cy="151218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solidFill>
                  <a:schemeClr val="tx1"/>
                </a:solidFill>
              </a:rPr>
              <a:t>Stirrup Configuration</a:t>
            </a:r>
          </a:p>
          <a:p>
            <a:pPr lvl="1"/>
            <a:r>
              <a:rPr lang="en-US" sz="2000" dirty="0">
                <a:solidFill>
                  <a:schemeClr val="tx1"/>
                </a:solidFill>
              </a:rPr>
              <a:t>Stirrup concentration at distinct points along the splice length</a:t>
            </a:r>
          </a:p>
        </p:txBody>
      </p:sp>
    </p:spTree>
    <p:extLst>
      <p:ext uri="{BB962C8B-B14F-4D97-AF65-F5344CB8AC3E}">
        <p14:creationId xmlns:p14="http://schemas.microsoft.com/office/powerpoint/2010/main" val="3476117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FFE427-D901-4534-A8F9-3FEBC6F6A98D}"/>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35A8D65B-21C2-425D-BE53-7C27B21C75D0}"/>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6C7923E-7734-4951-9628-EA5DE201AE7B}"/>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9ACFE3F-2188-4749-A537-70B9D033AD74}"/>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6316D08-B551-4BD8-BE53-90B2F8099FE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5677CA7-65AE-4248-849C-629A96911856}"/>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0" name="Title 1">
            <a:extLst>
              <a:ext uri="{FF2B5EF4-FFF2-40B4-BE49-F238E27FC236}">
                <a16:creationId xmlns:a16="http://schemas.microsoft.com/office/drawing/2014/main" id="{B6430C12-E8B5-4409-9AC3-685059DAD32A}"/>
              </a:ext>
            </a:extLst>
          </p:cNvPr>
          <p:cNvSpPr txBox="1">
            <a:spLocks/>
          </p:cNvSpPr>
          <p:nvPr/>
        </p:nvSpPr>
        <p:spPr>
          <a:xfrm>
            <a:off x="491490" y="548640"/>
            <a:ext cx="7989752" cy="1083329"/>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Future research</a:t>
            </a:r>
          </a:p>
        </p:txBody>
      </p:sp>
      <p:sp>
        <p:nvSpPr>
          <p:cNvPr id="11" name="Title 1">
            <a:extLst>
              <a:ext uri="{FF2B5EF4-FFF2-40B4-BE49-F238E27FC236}">
                <a16:creationId xmlns:a16="http://schemas.microsoft.com/office/drawing/2014/main" id="{725181B4-2ADE-4924-B862-076BCE9FE083}"/>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p:grpSp>
        <p:nvGrpSpPr>
          <p:cNvPr id="13" name="Group 12">
            <a:extLst>
              <a:ext uri="{FF2B5EF4-FFF2-40B4-BE49-F238E27FC236}">
                <a16:creationId xmlns:a16="http://schemas.microsoft.com/office/drawing/2014/main" id="{5FE27043-D495-442D-A377-61101359EF71}"/>
              </a:ext>
            </a:extLst>
          </p:cNvPr>
          <p:cNvGrpSpPr>
            <a:grpSpLocks noChangeAspect="1"/>
          </p:cNvGrpSpPr>
          <p:nvPr/>
        </p:nvGrpSpPr>
        <p:grpSpPr>
          <a:xfrm>
            <a:off x="914400" y="2286000"/>
            <a:ext cx="6919687" cy="4381668"/>
            <a:chOff x="2392742" y="2743200"/>
            <a:chExt cx="6421057" cy="3878218"/>
          </a:xfrm>
        </p:grpSpPr>
        <p:pic>
          <p:nvPicPr>
            <p:cNvPr id="14" name="Picture 13">
              <a:extLst>
                <a:ext uri="{FF2B5EF4-FFF2-40B4-BE49-F238E27FC236}">
                  <a16:creationId xmlns:a16="http://schemas.microsoft.com/office/drawing/2014/main" id="{D9118CE8-5DB7-4081-9087-65EDCB514FC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92742" y="2743200"/>
              <a:ext cx="6421057" cy="3878218"/>
            </a:xfrm>
            <a:prstGeom prst="rect">
              <a:avLst/>
            </a:prstGeom>
          </p:spPr>
        </p:pic>
        <p:cxnSp>
          <p:nvCxnSpPr>
            <p:cNvPr id="15" name="Straight Connector 14">
              <a:extLst>
                <a:ext uri="{FF2B5EF4-FFF2-40B4-BE49-F238E27FC236}">
                  <a16:creationId xmlns:a16="http://schemas.microsoft.com/office/drawing/2014/main" id="{7ABB7565-F6A8-4419-A97F-0B53F8ACD49F}"/>
                </a:ext>
              </a:extLst>
            </p:cNvPr>
            <p:cNvCxnSpPr>
              <a:cxnSpLocks/>
            </p:cNvCxnSpPr>
            <p:nvPr/>
          </p:nvCxnSpPr>
          <p:spPr>
            <a:xfrm flipV="1">
              <a:off x="3383342" y="3750672"/>
              <a:ext cx="4267200" cy="572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0A5C3F52-5688-4070-833C-078A783D9ABF}"/>
                </a:ext>
              </a:extLst>
            </p:cNvPr>
            <p:cNvSpPr/>
            <p:nvPr/>
          </p:nvSpPr>
          <p:spPr>
            <a:xfrm>
              <a:off x="3370642" y="3731622"/>
              <a:ext cx="4330700" cy="596900"/>
            </a:xfrm>
            <a:custGeom>
              <a:avLst/>
              <a:gdLst>
                <a:gd name="connsiteX0" fmla="*/ 0 w 4330700"/>
                <a:gd name="connsiteY0" fmla="*/ 596900 h 596900"/>
                <a:gd name="connsiteX1" fmla="*/ 914400 w 4330700"/>
                <a:gd name="connsiteY1" fmla="*/ 304800 h 596900"/>
                <a:gd name="connsiteX2" fmla="*/ 2355850 w 4330700"/>
                <a:gd name="connsiteY2" fmla="*/ 127000 h 596900"/>
                <a:gd name="connsiteX3" fmla="*/ 4330700 w 4330700"/>
                <a:gd name="connsiteY3" fmla="*/ 0 h 596900"/>
              </a:gdLst>
              <a:ahLst/>
              <a:cxnLst>
                <a:cxn ang="0">
                  <a:pos x="connsiteX0" y="connsiteY0"/>
                </a:cxn>
                <a:cxn ang="0">
                  <a:pos x="connsiteX1" y="connsiteY1"/>
                </a:cxn>
                <a:cxn ang="0">
                  <a:pos x="connsiteX2" y="connsiteY2"/>
                </a:cxn>
                <a:cxn ang="0">
                  <a:pos x="connsiteX3" y="connsiteY3"/>
                </a:cxn>
              </a:cxnLst>
              <a:rect l="l" t="t" r="r" b="b"/>
              <a:pathLst>
                <a:path w="4330700" h="596900">
                  <a:moveTo>
                    <a:pt x="0" y="596900"/>
                  </a:moveTo>
                  <a:cubicBezTo>
                    <a:pt x="260879" y="490008"/>
                    <a:pt x="521758" y="383117"/>
                    <a:pt x="914400" y="304800"/>
                  </a:cubicBezTo>
                  <a:cubicBezTo>
                    <a:pt x="1307042" y="226483"/>
                    <a:pt x="1786467" y="177800"/>
                    <a:pt x="2355850" y="127000"/>
                  </a:cubicBezTo>
                  <a:cubicBezTo>
                    <a:pt x="2925233" y="76200"/>
                    <a:pt x="3984625" y="20108"/>
                    <a:pt x="4330700"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82849C40-C279-46FE-9F68-7C09DF50A332}"/>
                  </a:ext>
                </a:extLst>
              </p:cNvPr>
              <p:cNvSpPr txBox="1">
                <a:spLocks/>
              </p:cNvSpPr>
              <p:nvPr/>
            </p:nvSpPr>
            <p:spPr>
              <a:xfrm>
                <a:off x="457200" y="1252697"/>
                <a:ext cx="8610599" cy="1510645"/>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solidFill>
                      <a:schemeClr val="tx1"/>
                    </a:solidFill>
                  </a:rPr>
                  <a:t>Continued investigation into the linearity of </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𝜌</m:t>
                        </m:r>
                      </m:e>
                      <m:sub>
                        <m:r>
                          <a:rPr lang="en-US" sz="2400" i="1">
                            <a:solidFill>
                              <a:schemeClr val="tx1"/>
                            </a:solidFill>
                            <a:latin typeface="Cambria Math" panose="02040503050406030204" pitchFamily="18" charset="0"/>
                          </a:rPr>
                          <m:t>𝑡</m:t>
                        </m:r>
                      </m:sub>
                    </m:sSub>
                  </m:oMath>
                </a14:m>
                <a:endParaRPr lang="en-US" sz="2200" dirty="0">
                  <a:solidFill>
                    <a:schemeClr val="tx1"/>
                  </a:solidFill>
                </a:endParaRPr>
              </a:p>
              <a:p>
                <a:pPr lvl="1"/>
                <a:r>
                  <a:rPr lang="en-US" sz="2000" dirty="0">
                    <a:solidFill>
                      <a:schemeClr val="tx1"/>
                    </a:solidFill>
                  </a:rPr>
                  <a:t>Linear or nonlinear relationship?</a:t>
                </a:r>
              </a:p>
            </p:txBody>
          </p:sp>
        </mc:Choice>
        <mc:Fallback xmlns="">
          <p:sp>
            <p:nvSpPr>
              <p:cNvPr id="17" name="Content Placeholder 2">
                <a:extLst>
                  <a:ext uri="{FF2B5EF4-FFF2-40B4-BE49-F238E27FC236}">
                    <a16:creationId xmlns:a16="http://schemas.microsoft.com/office/drawing/2014/main" id="{82849C40-C279-46FE-9F68-7C09DF50A332}"/>
                  </a:ext>
                </a:extLst>
              </p:cNvPr>
              <p:cNvSpPr txBox="1">
                <a:spLocks noRot="1" noChangeAspect="1" noMove="1" noResize="1" noEditPoints="1" noAdjustHandles="1" noChangeArrowheads="1" noChangeShapeType="1" noTextEdit="1"/>
              </p:cNvSpPr>
              <p:nvPr/>
            </p:nvSpPr>
            <p:spPr>
              <a:xfrm>
                <a:off x="457200" y="1252697"/>
                <a:ext cx="8610599" cy="1510645"/>
              </a:xfrm>
              <a:prstGeom prst="rect">
                <a:avLst/>
              </a:prstGeom>
              <a:blipFill>
                <a:blip r:embed="rId4"/>
                <a:stretch>
                  <a:fillRect l="-708" t="-3226"/>
                </a:stretch>
              </a:blipFill>
            </p:spPr>
            <p:txBody>
              <a:bodyPr/>
              <a:lstStyle/>
              <a:p>
                <a:r>
                  <a:rPr lang="en-US">
                    <a:noFill/>
                  </a:rPr>
                  <a:t> </a:t>
                </a:r>
              </a:p>
            </p:txBody>
          </p:sp>
        </mc:Fallback>
      </mc:AlternateContent>
    </p:spTree>
    <p:extLst>
      <p:ext uri="{BB962C8B-B14F-4D97-AF65-F5344CB8AC3E}">
        <p14:creationId xmlns:p14="http://schemas.microsoft.com/office/powerpoint/2010/main" val="313360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FFE427-D901-4534-A8F9-3FEBC6F6A98D}"/>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35A8D65B-21C2-425D-BE53-7C27B21C75D0}"/>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6C7923E-7734-4951-9628-EA5DE201AE7B}"/>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9ACFE3F-2188-4749-A537-70B9D033AD74}"/>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66316D08-B551-4BD8-BE53-90B2F8099FE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5677CA7-65AE-4248-849C-629A96911856}"/>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10" name="Title 1">
            <a:extLst>
              <a:ext uri="{FF2B5EF4-FFF2-40B4-BE49-F238E27FC236}">
                <a16:creationId xmlns:a16="http://schemas.microsoft.com/office/drawing/2014/main" id="{B6430C12-E8B5-4409-9AC3-685059DAD32A}"/>
              </a:ext>
            </a:extLst>
          </p:cNvPr>
          <p:cNvSpPr txBox="1">
            <a:spLocks/>
          </p:cNvSpPr>
          <p:nvPr/>
        </p:nvSpPr>
        <p:spPr>
          <a:xfrm>
            <a:off x="491490" y="548640"/>
            <a:ext cx="7989752" cy="1083329"/>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Future research</a:t>
            </a:r>
          </a:p>
        </p:txBody>
      </p:sp>
      <p:sp>
        <p:nvSpPr>
          <p:cNvPr id="11" name="Title 1">
            <a:extLst>
              <a:ext uri="{FF2B5EF4-FFF2-40B4-BE49-F238E27FC236}">
                <a16:creationId xmlns:a16="http://schemas.microsoft.com/office/drawing/2014/main" id="{725181B4-2ADE-4924-B862-076BCE9FE083}"/>
              </a:ext>
            </a:extLst>
          </p:cNvPr>
          <p:cNvSpPr txBox="1">
            <a:spLocks/>
          </p:cNvSpPr>
          <p:nvPr/>
        </p:nvSpPr>
        <p:spPr>
          <a:xfrm>
            <a:off x="6858000" y="39535"/>
            <a:ext cx="2209800" cy="437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5. Conclusions</a:t>
            </a:r>
          </a:p>
        </p:txBody>
      </p:sp>
      <p:pic>
        <p:nvPicPr>
          <p:cNvPr id="12" name="Picture 11">
            <a:extLst>
              <a:ext uri="{FF2B5EF4-FFF2-40B4-BE49-F238E27FC236}">
                <a16:creationId xmlns:a16="http://schemas.microsoft.com/office/drawing/2014/main" id="{CB845EA8-245E-421B-98D0-571F64BEA92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96426" y="2514600"/>
            <a:ext cx="5832148" cy="4002855"/>
          </a:xfrm>
          <a:prstGeom prst="rect">
            <a:avLst/>
          </a:prstGeom>
        </p:spPr>
      </p:pic>
      <p:sp>
        <p:nvSpPr>
          <p:cNvPr id="17" name="Content Placeholder 2">
            <a:extLst>
              <a:ext uri="{FF2B5EF4-FFF2-40B4-BE49-F238E27FC236}">
                <a16:creationId xmlns:a16="http://schemas.microsoft.com/office/drawing/2014/main" id="{E31B22B5-A6D2-41B7-899E-193EB2646E0F}"/>
              </a:ext>
            </a:extLst>
          </p:cNvPr>
          <p:cNvSpPr txBox="1">
            <a:spLocks/>
          </p:cNvSpPr>
          <p:nvPr/>
        </p:nvSpPr>
        <p:spPr>
          <a:xfrm>
            <a:off x="457201" y="1252697"/>
            <a:ext cx="7989888" cy="141430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solidFill>
                  <a:schemeClr val="tx1"/>
                </a:solidFill>
              </a:rPr>
              <a:t>Continuous Nonlinear Confinement Model</a:t>
            </a:r>
          </a:p>
          <a:p>
            <a:pPr lvl="1"/>
            <a:r>
              <a:rPr lang="en-US" sz="2000" dirty="0">
                <a:solidFill>
                  <a:schemeClr val="tx1"/>
                </a:solidFill>
              </a:rPr>
              <a:t>Better representation of bond stress distribution</a:t>
            </a:r>
          </a:p>
        </p:txBody>
      </p:sp>
    </p:spTree>
    <p:extLst>
      <p:ext uri="{BB962C8B-B14F-4D97-AF65-F5344CB8AC3E}">
        <p14:creationId xmlns:p14="http://schemas.microsoft.com/office/powerpoint/2010/main" val="894407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94C1C8-6E20-4BD6-929A-74716455E7A7}"/>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02545408-ADD0-4E8D-860B-32947085D167}"/>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20601D6-85B6-4B5F-9ADF-C36095CE44A0}"/>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7825BB2-5E06-4023-8265-4CFB1BEFD26C}"/>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4CC368C1-D48A-430E-9419-1BF3628A09BB}"/>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D5E943D-C3CE-4AC8-8881-C5E0E020547B}"/>
                </a:ext>
              </a:extLst>
            </p:cNvPr>
            <p:cNvSpPr txBox="1"/>
            <p:nvPr/>
          </p:nvSpPr>
          <p:spPr>
            <a:xfrm>
              <a:off x="457201" y="599811"/>
              <a:ext cx="822960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8BBB0C66-1F2E-4A12-BE75-1109D6A3C794}"/>
              </a:ext>
            </a:extLst>
          </p:cNvPr>
          <p:cNvSpPr txBox="1">
            <a:spLocks/>
          </p:cNvSpPr>
          <p:nvPr/>
        </p:nvSpPr>
        <p:spPr>
          <a:xfrm>
            <a:off x="491490" y="548641"/>
            <a:ext cx="7989752" cy="67056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Specimen Design – Beams</a:t>
            </a:r>
          </a:p>
        </p:txBody>
      </p:sp>
      <p:sp>
        <p:nvSpPr>
          <p:cNvPr id="12" name="Title 1">
            <a:extLst>
              <a:ext uri="{FF2B5EF4-FFF2-40B4-BE49-F238E27FC236}">
                <a16:creationId xmlns:a16="http://schemas.microsoft.com/office/drawing/2014/main" id="{26A4E018-BEE5-40BE-8574-5CFDF391B810}"/>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sp>
        <p:nvSpPr>
          <p:cNvPr id="14" name="Content Placeholder 2">
            <a:extLst>
              <a:ext uri="{FF2B5EF4-FFF2-40B4-BE49-F238E27FC236}">
                <a16:creationId xmlns:a16="http://schemas.microsoft.com/office/drawing/2014/main" id="{43133065-6627-4969-8CE9-CBDD669F874E}"/>
              </a:ext>
            </a:extLst>
          </p:cNvPr>
          <p:cNvSpPr txBox="1">
            <a:spLocks/>
          </p:cNvSpPr>
          <p:nvPr/>
        </p:nvSpPr>
        <p:spPr>
          <a:xfrm>
            <a:off x="398510" y="1219202"/>
            <a:ext cx="3510732" cy="2362198"/>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spcBef>
                <a:spcPts val="0"/>
              </a:spcBef>
              <a:spcAft>
                <a:spcPts val="0"/>
              </a:spcAft>
            </a:pPr>
            <a:r>
              <a:rPr lang="en-US" sz="2000" b="1" dirty="0">
                <a:solidFill>
                  <a:schemeClr val="tx1"/>
                </a:solidFill>
              </a:rPr>
              <a:t>Unconfined Beams</a:t>
            </a:r>
          </a:p>
          <a:p>
            <a:pPr lvl="1">
              <a:lnSpc>
                <a:spcPct val="150000"/>
              </a:lnSpc>
              <a:spcBef>
                <a:spcPts val="0"/>
              </a:spcBef>
              <a:spcAft>
                <a:spcPts val="0"/>
              </a:spcAft>
            </a:pPr>
            <a:r>
              <a:rPr lang="en-US" sz="2000" dirty="0">
                <a:solidFill>
                  <a:schemeClr val="tx1"/>
                </a:solidFill>
              </a:rPr>
              <a:t>ASTM A615 &amp; A1035 longitudinal bars</a:t>
            </a:r>
          </a:p>
          <a:p>
            <a:pPr lvl="1">
              <a:lnSpc>
                <a:spcPct val="150000"/>
              </a:lnSpc>
              <a:spcBef>
                <a:spcPts val="0"/>
              </a:spcBef>
              <a:spcAft>
                <a:spcPts val="0"/>
              </a:spcAft>
            </a:pPr>
            <a:r>
              <a:rPr lang="en-US" sz="2000" dirty="0">
                <a:solidFill>
                  <a:schemeClr val="tx1"/>
                </a:solidFill>
              </a:rPr>
              <a:t>Normal-strength concrete and high-strength concrete</a:t>
            </a:r>
          </a:p>
          <a:p>
            <a:pPr lvl="1">
              <a:lnSpc>
                <a:spcPct val="150000"/>
              </a:lnSpc>
              <a:spcBef>
                <a:spcPts val="0"/>
              </a:spcBef>
              <a:spcAft>
                <a:spcPts val="0"/>
              </a:spcAft>
            </a:pPr>
            <a:r>
              <a:rPr lang="en-US" sz="2000" dirty="0">
                <a:solidFill>
                  <a:schemeClr val="tx1"/>
                </a:solidFill>
              </a:rPr>
              <a:t>40</a:t>
            </a:r>
            <a:r>
              <a:rPr lang="en-US" sz="2000" i="1" dirty="0">
                <a:solidFill>
                  <a:schemeClr val="tx1"/>
                </a:solidFill>
              </a:rPr>
              <a:t>d</a:t>
            </a:r>
            <a:r>
              <a:rPr lang="en-US" sz="2000" i="1" baseline="-25000" dirty="0">
                <a:solidFill>
                  <a:schemeClr val="tx1"/>
                </a:solidFill>
              </a:rPr>
              <a:t>b</a:t>
            </a:r>
            <a:r>
              <a:rPr lang="en-US" sz="2000" dirty="0">
                <a:solidFill>
                  <a:schemeClr val="tx1"/>
                </a:solidFill>
              </a:rPr>
              <a:t> &lt; </a:t>
            </a:r>
            <a:r>
              <a:rPr lang="en-US" sz="2000" i="1" dirty="0">
                <a:solidFill>
                  <a:schemeClr val="tx1"/>
                </a:solidFill>
              </a:rPr>
              <a:t>L</a:t>
            </a:r>
            <a:r>
              <a:rPr lang="en-US" sz="2000" i="1" baseline="-25000" dirty="0">
                <a:solidFill>
                  <a:schemeClr val="tx1"/>
                </a:solidFill>
              </a:rPr>
              <a:t>s</a:t>
            </a:r>
            <a:r>
              <a:rPr lang="en-US" sz="2000" dirty="0">
                <a:solidFill>
                  <a:schemeClr val="tx1"/>
                </a:solidFill>
              </a:rPr>
              <a:t> &lt; 120</a:t>
            </a:r>
            <a:r>
              <a:rPr lang="en-US" sz="2000" i="1" dirty="0">
                <a:solidFill>
                  <a:schemeClr val="tx1"/>
                </a:solidFill>
              </a:rPr>
              <a:t>d</a:t>
            </a:r>
            <a:r>
              <a:rPr lang="en-US" sz="2000" i="1" baseline="-25000" dirty="0">
                <a:solidFill>
                  <a:schemeClr val="tx1"/>
                </a:solidFill>
              </a:rPr>
              <a:t>b</a:t>
            </a:r>
          </a:p>
        </p:txBody>
      </p:sp>
      <p:pic>
        <p:nvPicPr>
          <p:cNvPr id="2" name="Picture 1">
            <a:extLst>
              <a:ext uri="{FF2B5EF4-FFF2-40B4-BE49-F238E27FC236}">
                <a16:creationId xmlns:a16="http://schemas.microsoft.com/office/drawing/2014/main" id="{C646AD5F-177B-41CA-94BA-61D6A4D8D87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73490" y="1270371"/>
            <a:ext cx="4572000" cy="5509637"/>
          </a:xfrm>
          <a:prstGeom prst="rect">
            <a:avLst/>
          </a:prstGeom>
        </p:spPr>
      </p:pic>
    </p:spTree>
    <p:extLst>
      <p:ext uri="{BB962C8B-B14F-4D97-AF65-F5344CB8AC3E}">
        <p14:creationId xmlns:p14="http://schemas.microsoft.com/office/powerpoint/2010/main" val="4033276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94C1C8-6E20-4BD6-929A-74716455E7A7}"/>
              </a:ext>
            </a:extLst>
          </p:cNvPr>
          <p:cNvGrpSpPr/>
          <p:nvPr/>
        </p:nvGrpSpPr>
        <p:grpSpPr>
          <a:xfrm>
            <a:off x="0" y="0"/>
            <a:ext cx="9144000" cy="1057011"/>
            <a:chOff x="0" y="0"/>
            <a:chExt cx="9144000" cy="1057011"/>
          </a:xfrm>
        </p:grpSpPr>
        <p:sp>
          <p:nvSpPr>
            <p:cNvPr id="5" name="TextBox 4">
              <a:extLst>
                <a:ext uri="{FF2B5EF4-FFF2-40B4-BE49-F238E27FC236}">
                  <a16:creationId xmlns:a16="http://schemas.microsoft.com/office/drawing/2014/main" id="{02545408-ADD0-4E8D-860B-32947085D167}"/>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20601D6-85B6-4B5F-9ADF-C36095CE44A0}"/>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7825BB2-5E06-4023-8265-4CFB1BEFD26C}"/>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4CC368C1-D48A-430E-9419-1BF3628A09BB}"/>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D5E943D-C3CE-4AC8-8881-C5E0E020547B}"/>
                </a:ext>
              </a:extLst>
            </p:cNvPr>
            <p:cNvSpPr txBox="1"/>
            <p:nvPr/>
          </p:nvSpPr>
          <p:spPr>
            <a:xfrm>
              <a:off x="457201" y="599811"/>
              <a:ext cx="8229600" cy="457200"/>
            </a:xfrm>
            <a:prstGeom prst="rect">
              <a:avLst/>
            </a:prstGeom>
            <a:solidFill>
              <a:schemeClr val="accent4">
                <a:lumMod val="50000"/>
              </a:schemeClr>
            </a:solidFill>
          </p:spPr>
          <p:txBody>
            <a:bodyPr wrap="square" rtlCol="0">
              <a:spAutoFit/>
            </a:bodyPr>
            <a:lstStyle/>
            <a:p>
              <a:endParaRPr lang="en-US" dirty="0"/>
            </a:p>
          </p:txBody>
        </p:sp>
      </p:grpSp>
      <p:sp>
        <p:nvSpPr>
          <p:cNvPr id="11" name="Title 1">
            <a:extLst>
              <a:ext uri="{FF2B5EF4-FFF2-40B4-BE49-F238E27FC236}">
                <a16:creationId xmlns:a16="http://schemas.microsoft.com/office/drawing/2014/main" id="{8BBB0C66-1F2E-4A12-BE75-1109D6A3C794}"/>
              </a:ext>
            </a:extLst>
          </p:cNvPr>
          <p:cNvSpPr txBox="1">
            <a:spLocks/>
          </p:cNvSpPr>
          <p:nvPr/>
        </p:nvSpPr>
        <p:spPr>
          <a:xfrm>
            <a:off x="491490" y="548641"/>
            <a:ext cx="7989752" cy="67056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Specimen Design – Beams</a:t>
            </a:r>
          </a:p>
        </p:txBody>
      </p:sp>
      <p:sp>
        <p:nvSpPr>
          <p:cNvPr id="12" name="Title 1">
            <a:extLst>
              <a:ext uri="{FF2B5EF4-FFF2-40B4-BE49-F238E27FC236}">
                <a16:creationId xmlns:a16="http://schemas.microsoft.com/office/drawing/2014/main" id="{26A4E018-BEE5-40BE-8574-5CFDF391B810}"/>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pic>
        <p:nvPicPr>
          <p:cNvPr id="3" name="Picture 2">
            <a:extLst>
              <a:ext uri="{FF2B5EF4-FFF2-40B4-BE49-F238E27FC236}">
                <a16:creationId xmlns:a16="http://schemas.microsoft.com/office/drawing/2014/main" id="{900FFF99-E1ED-425D-9185-1D55FF6C4C0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0552" y="3824814"/>
            <a:ext cx="7722895" cy="2707487"/>
          </a:xfrm>
          <a:prstGeom prst="rect">
            <a:avLst/>
          </a:prstGeom>
        </p:spPr>
      </p:pic>
      <p:sp>
        <p:nvSpPr>
          <p:cNvPr id="55" name="Content Placeholder 2">
            <a:extLst>
              <a:ext uri="{FF2B5EF4-FFF2-40B4-BE49-F238E27FC236}">
                <a16:creationId xmlns:a16="http://schemas.microsoft.com/office/drawing/2014/main" id="{8F7DC43A-AE41-48E9-ADB6-79C96B39718A}"/>
              </a:ext>
            </a:extLst>
          </p:cNvPr>
          <p:cNvSpPr txBox="1">
            <a:spLocks/>
          </p:cNvSpPr>
          <p:nvPr/>
        </p:nvSpPr>
        <p:spPr>
          <a:xfrm>
            <a:off x="3000466" y="1199094"/>
            <a:ext cx="2971800" cy="54937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50000"/>
              </a:lnSpc>
              <a:spcBef>
                <a:spcPts val="0"/>
              </a:spcBef>
              <a:spcAft>
                <a:spcPts val="0"/>
              </a:spcAft>
              <a:buNone/>
            </a:pPr>
            <a:r>
              <a:rPr lang="en-US" sz="2000" b="1" dirty="0">
                <a:solidFill>
                  <a:schemeClr val="tx1"/>
                </a:solidFill>
              </a:rPr>
              <a:t>Test Setup Dimensions</a:t>
            </a:r>
            <a:endParaRPr lang="en-US" sz="2000" dirty="0">
              <a:solidFill>
                <a:schemeClr val="tx1"/>
              </a:solidFill>
            </a:endParaRPr>
          </a:p>
        </p:txBody>
      </p:sp>
      <p:pic>
        <p:nvPicPr>
          <p:cNvPr id="56" name="Picture 55">
            <a:extLst>
              <a:ext uri="{FF2B5EF4-FFF2-40B4-BE49-F238E27FC236}">
                <a16:creationId xmlns:a16="http://schemas.microsoft.com/office/drawing/2014/main" id="{CA011FC1-1631-4960-B452-00CEC31B385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6072" r="5897"/>
          <a:stretch/>
        </p:blipFill>
        <p:spPr>
          <a:xfrm>
            <a:off x="707333" y="1890549"/>
            <a:ext cx="7729334" cy="1792182"/>
          </a:xfrm>
          <a:prstGeom prst="rect">
            <a:avLst/>
          </a:prstGeom>
        </p:spPr>
      </p:pic>
    </p:spTree>
    <p:extLst>
      <p:ext uri="{BB962C8B-B14F-4D97-AF65-F5344CB8AC3E}">
        <p14:creationId xmlns:p14="http://schemas.microsoft.com/office/powerpoint/2010/main" val="3015879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0989F-B4A6-476A-AC71-304460448DDC}"/>
              </a:ext>
            </a:extLst>
          </p:cNvPr>
          <p:cNvGrpSpPr/>
          <p:nvPr/>
        </p:nvGrpSpPr>
        <p:grpSpPr>
          <a:xfrm>
            <a:off x="0" y="0"/>
            <a:ext cx="9144000" cy="1057011"/>
            <a:chOff x="0" y="0"/>
            <a:chExt cx="9144000" cy="1057011"/>
          </a:xfrm>
        </p:grpSpPr>
        <p:sp>
          <p:nvSpPr>
            <p:cNvPr id="3" name="TextBox 2">
              <a:extLst>
                <a:ext uri="{FF2B5EF4-FFF2-40B4-BE49-F238E27FC236}">
                  <a16:creationId xmlns:a16="http://schemas.microsoft.com/office/drawing/2014/main" id="{EAA28C2D-AFEF-4C5E-9028-417BDC75E96B}"/>
                </a:ext>
              </a:extLst>
            </p:cNvPr>
            <p:cNvSpPr txBox="1"/>
            <p:nvPr/>
          </p:nvSpPr>
          <p:spPr>
            <a:xfrm>
              <a:off x="0" y="0"/>
              <a:ext cx="9144000" cy="457200"/>
            </a:xfrm>
            <a:prstGeom prst="rect">
              <a:avLst/>
            </a:prstGeom>
            <a:solidFill>
              <a:schemeClr val="accent4">
                <a:lumMod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D763BFA-4B53-45A7-AC92-F9B24DDEAB9F}"/>
                </a:ext>
              </a:extLst>
            </p:cNvPr>
            <p:cNvSpPr txBox="1"/>
            <p:nvPr/>
          </p:nvSpPr>
          <p:spPr>
            <a:xfrm>
              <a:off x="491490" y="457200"/>
              <a:ext cx="2651760" cy="91440"/>
            </a:xfrm>
            <a:prstGeom prst="rect">
              <a:avLst/>
            </a:prstGeom>
            <a:solidFill>
              <a:srgbClr val="485056"/>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5EA8C05-A2B3-4C36-A5CA-739C6D5A3AD7}"/>
                </a:ext>
              </a:extLst>
            </p:cNvPr>
            <p:cNvSpPr txBox="1"/>
            <p:nvPr/>
          </p:nvSpPr>
          <p:spPr>
            <a:xfrm>
              <a:off x="3246120" y="457200"/>
              <a:ext cx="2651760" cy="91440"/>
            </a:xfrm>
            <a:prstGeom prst="rect">
              <a:avLst/>
            </a:prstGeom>
            <a:solidFill>
              <a:srgbClr val="D9A62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D36D1B7-72C6-444B-9384-FE66E4C55A24}"/>
                </a:ext>
              </a:extLst>
            </p:cNvPr>
            <p:cNvSpPr txBox="1"/>
            <p:nvPr/>
          </p:nvSpPr>
          <p:spPr>
            <a:xfrm>
              <a:off x="6019800" y="457200"/>
              <a:ext cx="2651760" cy="91440"/>
            </a:xfrm>
            <a:prstGeom prst="rect">
              <a:avLst/>
            </a:prstGeom>
            <a:solidFill>
              <a:srgbClr val="969FA7"/>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CFD0D15-212C-40C6-AD5D-0228C1FF9DE5}"/>
                </a:ext>
              </a:extLst>
            </p:cNvPr>
            <p:cNvSpPr txBox="1"/>
            <p:nvPr/>
          </p:nvSpPr>
          <p:spPr>
            <a:xfrm>
              <a:off x="457201" y="599811"/>
              <a:ext cx="8214360" cy="457200"/>
            </a:xfrm>
            <a:prstGeom prst="rect">
              <a:avLst/>
            </a:prstGeom>
            <a:solidFill>
              <a:schemeClr val="accent4">
                <a:lumMod val="50000"/>
              </a:schemeClr>
            </a:solidFill>
          </p:spPr>
          <p:txBody>
            <a:bodyPr wrap="square" rtlCol="0">
              <a:spAutoFit/>
            </a:bodyPr>
            <a:lstStyle/>
            <a:p>
              <a:endParaRPr lang="en-US" dirty="0"/>
            </a:p>
          </p:txBody>
        </p:sp>
      </p:grpSp>
      <p:sp>
        <p:nvSpPr>
          <p:cNvPr id="8" name="Content Placeholder 2">
            <a:extLst>
              <a:ext uri="{FF2B5EF4-FFF2-40B4-BE49-F238E27FC236}">
                <a16:creationId xmlns:a16="http://schemas.microsoft.com/office/drawing/2014/main" id="{78AA91C5-60C6-46D2-A7E8-260B0E9C117C}"/>
              </a:ext>
            </a:extLst>
          </p:cNvPr>
          <p:cNvSpPr txBox="1">
            <a:spLocks/>
          </p:cNvSpPr>
          <p:nvPr/>
        </p:nvSpPr>
        <p:spPr>
          <a:xfrm>
            <a:off x="457201" y="1170429"/>
            <a:ext cx="3657599" cy="3706371"/>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rPr>
              <a:t>Splitting failure only</a:t>
            </a:r>
          </a:p>
          <a:p>
            <a:pPr lvl="1"/>
            <a:r>
              <a:rPr lang="en-US" sz="1800" dirty="0">
                <a:solidFill>
                  <a:schemeClr val="tx1"/>
                </a:solidFill>
              </a:rPr>
              <a:t>Brittle, explosive</a:t>
            </a:r>
          </a:p>
          <a:p>
            <a:r>
              <a:rPr lang="en-US" sz="2000" dirty="0">
                <a:solidFill>
                  <a:schemeClr val="tx1"/>
                </a:solidFill>
              </a:rPr>
              <a:t>ASTM A1035 vs.  ASTM A615</a:t>
            </a:r>
          </a:p>
          <a:p>
            <a:pPr lvl="1"/>
            <a:r>
              <a:rPr lang="en-US" sz="1800" dirty="0">
                <a:solidFill>
                  <a:schemeClr val="tx1"/>
                </a:solidFill>
              </a:rPr>
              <a:t>No difference</a:t>
            </a:r>
          </a:p>
          <a:p>
            <a:pPr lvl="1"/>
            <a:r>
              <a:rPr lang="en-US" sz="1800" dirty="0">
                <a:solidFill>
                  <a:schemeClr val="tx1"/>
                </a:solidFill>
              </a:rPr>
              <a:t>Linear-Elastic region</a:t>
            </a:r>
          </a:p>
          <a:p>
            <a:endParaRPr lang="en-US" sz="2000" dirty="0">
              <a:solidFill>
                <a:schemeClr val="tx1"/>
              </a:solidFill>
            </a:endParaRPr>
          </a:p>
        </p:txBody>
      </p:sp>
      <p:sp>
        <p:nvSpPr>
          <p:cNvPr id="9" name="Title 1">
            <a:extLst>
              <a:ext uri="{FF2B5EF4-FFF2-40B4-BE49-F238E27FC236}">
                <a16:creationId xmlns:a16="http://schemas.microsoft.com/office/drawing/2014/main" id="{C4E162E1-B044-49C0-A3FF-2D8264EE9295}"/>
              </a:ext>
            </a:extLst>
          </p:cNvPr>
          <p:cNvSpPr txBox="1">
            <a:spLocks/>
          </p:cNvSpPr>
          <p:nvPr/>
        </p:nvSpPr>
        <p:spPr>
          <a:xfrm>
            <a:off x="491490" y="548641"/>
            <a:ext cx="7989752" cy="51215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beams – unconfined Results</a:t>
            </a:r>
          </a:p>
        </p:txBody>
      </p:sp>
      <p:sp>
        <p:nvSpPr>
          <p:cNvPr id="11" name="Title 1">
            <a:extLst>
              <a:ext uri="{FF2B5EF4-FFF2-40B4-BE49-F238E27FC236}">
                <a16:creationId xmlns:a16="http://schemas.microsoft.com/office/drawing/2014/main" id="{59CFBA7F-5DFB-4A02-96EE-7B53971F29C9}"/>
              </a:ext>
            </a:extLst>
          </p:cNvPr>
          <p:cNvSpPr txBox="1">
            <a:spLocks/>
          </p:cNvSpPr>
          <p:nvPr/>
        </p:nvSpPr>
        <p:spPr>
          <a:xfrm>
            <a:off x="6096000" y="24854"/>
            <a:ext cx="3048000" cy="54937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2. Testing and Results</a:t>
            </a:r>
          </a:p>
        </p:txBody>
      </p:sp>
      <p:pic>
        <p:nvPicPr>
          <p:cNvPr id="13" name="U-40-5-X">
            <a:hlinkClick r:id="" action="ppaction://media"/>
            <a:extLst>
              <a:ext uri="{FF2B5EF4-FFF2-40B4-BE49-F238E27FC236}">
                <a16:creationId xmlns:a16="http://schemas.microsoft.com/office/drawing/2014/main" id="{16E99024-0416-4C6A-A799-95A5E1191C9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5814" t="6590" r="12791" b="2455"/>
          <a:stretch/>
        </p:blipFill>
        <p:spPr>
          <a:xfrm>
            <a:off x="4632960" y="1111171"/>
            <a:ext cx="4038600" cy="2538549"/>
          </a:xfrm>
          <a:prstGeom prst="rect">
            <a:avLst/>
          </a:prstGeom>
        </p:spPr>
      </p:pic>
      <p:pic>
        <p:nvPicPr>
          <p:cNvPr id="10" name="U-60-10">
            <a:hlinkClick r:id="" action="ppaction://media"/>
            <a:extLst>
              <a:ext uri="{FF2B5EF4-FFF2-40B4-BE49-F238E27FC236}">
                <a16:creationId xmlns:a16="http://schemas.microsoft.com/office/drawing/2014/main" id="{1A2546FC-8ED6-4852-973E-77132F11621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97797" y="3751715"/>
            <a:ext cx="5015947" cy="2821470"/>
          </a:xfrm>
          <a:prstGeom prst="rect">
            <a:avLst/>
          </a:prstGeom>
        </p:spPr>
      </p:pic>
      <p:sp>
        <p:nvSpPr>
          <p:cNvPr id="18" name="Content Placeholder 2">
            <a:extLst>
              <a:ext uri="{FF2B5EF4-FFF2-40B4-BE49-F238E27FC236}">
                <a16:creationId xmlns:a16="http://schemas.microsoft.com/office/drawing/2014/main" id="{80EACE39-AF75-40D8-B393-EBB883D3BFB7}"/>
              </a:ext>
            </a:extLst>
          </p:cNvPr>
          <p:cNvSpPr txBox="1">
            <a:spLocks/>
          </p:cNvSpPr>
          <p:nvPr/>
        </p:nvSpPr>
        <p:spPr>
          <a:xfrm>
            <a:off x="4530356" y="3747935"/>
            <a:ext cx="921488" cy="469047"/>
          </a:xfrm>
          <a:prstGeom prst="rect">
            <a:avLst/>
          </a:prstGeom>
          <a:solidFill>
            <a:schemeClr val="bg1"/>
          </a:solidFill>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50000"/>
              </a:lnSpc>
              <a:spcBef>
                <a:spcPts val="0"/>
              </a:spcBef>
              <a:spcAft>
                <a:spcPts val="0"/>
              </a:spcAft>
              <a:buNone/>
            </a:pPr>
            <a:r>
              <a:rPr lang="en-US" sz="1600" dirty="0">
                <a:solidFill>
                  <a:schemeClr val="tx1"/>
                </a:solidFill>
              </a:rPr>
              <a:t>U-60-10</a:t>
            </a:r>
          </a:p>
        </p:txBody>
      </p:sp>
      <p:sp>
        <p:nvSpPr>
          <p:cNvPr id="20" name="Content Placeholder 2">
            <a:extLst>
              <a:ext uri="{FF2B5EF4-FFF2-40B4-BE49-F238E27FC236}">
                <a16:creationId xmlns:a16="http://schemas.microsoft.com/office/drawing/2014/main" id="{2104312B-3367-419D-8950-A099F707D79F}"/>
              </a:ext>
            </a:extLst>
          </p:cNvPr>
          <p:cNvSpPr txBox="1">
            <a:spLocks/>
          </p:cNvSpPr>
          <p:nvPr/>
        </p:nvSpPr>
        <p:spPr>
          <a:xfrm>
            <a:off x="7691547" y="3150728"/>
            <a:ext cx="1027819" cy="549372"/>
          </a:xfrm>
          <a:prstGeom prst="rect">
            <a:avLst/>
          </a:prstGeom>
          <a:solidFill>
            <a:schemeClr val="bg1"/>
          </a:solidFill>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50000"/>
              </a:lnSpc>
              <a:spcBef>
                <a:spcPts val="0"/>
              </a:spcBef>
              <a:spcAft>
                <a:spcPts val="0"/>
              </a:spcAft>
              <a:buNone/>
            </a:pPr>
            <a:r>
              <a:rPr lang="en-US" sz="1600" dirty="0">
                <a:solidFill>
                  <a:schemeClr val="tx1"/>
                </a:solidFill>
              </a:rPr>
              <a:t>U-40-5-X</a:t>
            </a:r>
          </a:p>
        </p:txBody>
      </p:sp>
    </p:spTree>
    <p:extLst>
      <p:ext uri="{BB962C8B-B14F-4D97-AF65-F5344CB8AC3E}">
        <p14:creationId xmlns:p14="http://schemas.microsoft.com/office/powerpoint/2010/main" val="120418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465359"/>
      </a:accent1>
      <a:accent2>
        <a:srgbClr val="D9A625"/>
      </a:accent2>
      <a:accent3>
        <a:srgbClr val="F4E7C4"/>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5172</TotalTime>
  <Words>2169</Words>
  <Application>Microsoft Office PowerPoint</Application>
  <PresentationFormat>On-screen Show (4:3)</PresentationFormat>
  <Paragraphs>530</Paragraphs>
  <Slides>62</Slides>
  <Notes>53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Calibri</vt:lpstr>
      <vt:lpstr>Cambria Math</vt:lpstr>
      <vt:lpstr>Gill Sans MT</vt:lpstr>
      <vt:lpstr>Times New Roman</vt:lpstr>
      <vt:lpstr>Wingdings 2</vt:lpstr>
      <vt:lpstr>Dividend</vt:lpstr>
      <vt:lpstr>PowerPoint Presentation</vt:lpstr>
      <vt:lpstr>PowerPoint Presentation</vt:lpstr>
      <vt:lpstr>1. context</vt:lpstr>
      <vt:lpstr>PowerPoint Presentation</vt:lpstr>
      <vt:lpstr>PowerPoint Presentation</vt:lpstr>
      <vt:lpstr>2. Testing and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Bond Modeling - Unconfined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bond modeling - confined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T. Fleet</dc:creator>
  <cp:lastModifiedBy>Eric T. Fleet</cp:lastModifiedBy>
  <cp:revision>192</cp:revision>
  <dcterms:created xsi:type="dcterms:W3CDTF">2015-09-10T01:46:24Z</dcterms:created>
  <dcterms:modified xsi:type="dcterms:W3CDTF">2020-05-13T14:33:56Z</dcterms:modified>
</cp:coreProperties>
</file>